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4"/>
  </p:notesMasterIdLst>
  <p:sldIdLst>
    <p:sldId id="290" r:id="rId2"/>
    <p:sldId id="288" r:id="rId3"/>
    <p:sldId id="287" r:id="rId4"/>
    <p:sldId id="291" r:id="rId5"/>
    <p:sldId id="292" r:id="rId6"/>
    <p:sldId id="293" r:id="rId7"/>
    <p:sldId id="294" r:id="rId8"/>
    <p:sldId id="295" r:id="rId9"/>
    <p:sldId id="281" r:id="rId10"/>
    <p:sldId id="282" r:id="rId11"/>
    <p:sldId id="296" r:id="rId12"/>
    <p:sldId id="283" r:id="rId13"/>
    <p:sldId id="284" r:id="rId14"/>
    <p:sldId id="285" r:id="rId15"/>
    <p:sldId id="286" r:id="rId16"/>
    <p:sldId id="297" r:id="rId17"/>
    <p:sldId id="298" r:id="rId18"/>
    <p:sldId id="299" r:id="rId19"/>
    <p:sldId id="300" r:id="rId20"/>
    <p:sldId id="301" r:id="rId21"/>
    <p:sldId id="302" r:id="rId22"/>
    <p:sldId id="303" r:id="rId23"/>
  </p:sldIdLst>
  <p:sldSz cx="9144000" cy="6858000" type="screen4x3"/>
  <p:notesSz cx="6669088" cy="98964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82800" autoAdjust="0"/>
  </p:normalViewPr>
  <p:slideViewPr>
    <p:cSldViewPr>
      <p:cViewPr varScale="1">
        <p:scale>
          <a:sx n="89" d="100"/>
          <a:sy n="89" d="100"/>
        </p:scale>
        <p:origin x="-62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89938" cy="494824"/>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777607" y="0"/>
            <a:ext cx="2889938" cy="494824"/>
          </a:xfrm>
          <a:prstGeom prst="rect">
            <a:avLst/>
          </a:prstGeom>
        </p:spPr>
        <p:txBody>
          <a:bodyPr vert="horz" lIns="91440" tIns="45720" rIns="91440" bIns="45720" rtlCol="0"/>
          <a:lstStyle>
            <a:lvl1pPr algn="r">
              <a:defRPr sz="1200"/>
            </a:lvl1pPr>
          </a:lstStyle>
          <a:p>
            <a:fld id="{49F3F94E-4ED3-4631-B3D6-C5FA3D4B07FE}" type="datetimeFigureOut">
              <a:rPr lang="ru-RU" smtClean="0"/>
              <a:pPr/>
              <a:t>05.04.2022</a:t>
            </a:fld>
            <a:endParaRPr lang="ru-RU"/>
          </a:p>
        </p:txBody>
      </p:sp>
      <p:sp>
        <p:nvSpPr>
          <p:cNvPr id="4" name="Образ слайда 3"/>
          <p:cNvSpPr>
            <a:spLocks noGrp="1" noRot="1" noChangeAspect="1"/>
          </p:cNvSpPr>
          <p:nvPr>
            <p:ph type="sldImg" idx="2"/>
          </p:nvPr>
        </p:nvSpPr>
        <p:spPr>
          <a:xfrm>
            <a:off x="862013" y="742950"/>
            <a:ext cx="4945062" cy="37099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66909" y="4700826"/>
            <a:ext cx="5335270" cy="4453414"/>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99934"/>
            <a:ext cx="2889938" cy="49482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777607" y="9399934"/>
            <a:ext cx="2889938" cy="494824"/>
          </a:xfrm>
          <a:prstGeom prst="rect">
            <a:avLst/>
          </a:prstGeom>
        </p:spPr>
        <p:txBody>
          <a:bodyPr vert="horz" lIns="91440" tIns="45720" rIns="91440" bIns="45720" rtlCol="0" anchor="b"/>
          <a:lstStyle>
            <a:lvl1pPr algn="r">
              <a:defRPr sz="1200"/>
            </a:lvl1pPr>
          </a:lstStyle>
          <a:p>
            <a:fld id="{393ACEAA-FE35-4015-A260-6BE7CBBCF717}" type="slidenum">
              <a:rPr lang="ru-RU" smtClean="0"/>
              <a:pPr/>
              <a:t>‹#›</a:t>
            </a:fld>
            <a:endParaRPr lang="ru-RU"/>
          </a:p>
        </p:txBody>
      </p:sp>
    </p:spTree>
    <p:extLst>
      <p:ext uri="{BB962C8B-B14F-4D97-AF65-F5344CB8AC3E}">
        <p14:creationId xmlns:p14="http://schemas.microsoft.com/office/powerpoint/2010/main" xmlns="" val="1940259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93ACEAA-FE35-4015-A260-6BE7CBBCF717}" type="slidenum">
              <a:rPr lang="ru-RU" smtClean="0"/>
              <a:pPr/>
              <a:t>16</a:t>
            </a:fld>
            <a:endParaRPr lang="ru-RU"/>
          </a:p>
        </p:txBody>
      </p:sp>
    </p:spTree>
    <p:extLst>
      <p:ext uri="{BB962C8B-B14F-4D97-AF65-F5344CB8AC3E}">
        <p14:creationId xmlns:p14="http://schemas.microsoft.com/office/powerpoint/2010/main" xmlns="" val="1973200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2609428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1603793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272413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2460246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1740604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85859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256344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1982670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69152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251536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94E1799-E07E-4E82-B870-6B60409FDA62}" type="datetimeFigureOut">
              <a:rPr lang="ru-RU" smtClean="0"/>
              <a:pPr/>
              <a:t>05.04.2022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419718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E1799-E07E-4E82-B870-6B60409FDA62}" type="datetimeFigureOut">
              <a:rPr lang="ru-RU" smtClean="0"/>
              <a:pPr/>
              <a:t>05.04.2022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2CC5AB-3430-4D6C-9F79-26AB6F691492}" type="slidenum">
              <a:rPr lang="ru-RU" smtClean="0"/>
              <a:pPr/>
              <a:t>‹#›</a:t>
            </a:fld>
            <a:endParaRPr lang="ru-RU"/>
          </a:p>
        </p:txBody>
      </p:sp>
    </p:spTree>
    <p:extLst>
      <p:ext uri="{BB962C8B-B14F-4D97-AF65-F5344CB8AC3E}">
        <p14:creationId xmlns:p14="http://schemas.microsoft.com/office/powerpoint/2010/main" xmlns="" val="517264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base.garant.ru/402619978/d5d059df7e23cc31f57511620e1f10f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base.garant.ru/40261997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docs.cntd.ru/document/901815431#7DO0K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www.consultant.ru/document/cons_doc_LAW_48601/e7b86a940bc71a71af7b9288590f1ca92a69d878/" TargetMode="External"/><Relationship Id="rId2" Type="http://schemas.openxmlformats.org/officeDocument/2006/relationships/hyperlink" Target="http://www.consultant.ru/document/cons_doc_LAW_377025/b1a993705399bf4cbb20df769e04d055c4d1f17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nsultant.ru/document/cons_doc_LAW_383524/ccc9dd1e528c5ce50dd152c3269b70104ad92ae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onsultant.ru/document/cons_doc_LAW_405595/e7b86a940bc71a71af7b9288590f1ca92a69d878/" TargetMode="External"/><Relationship Id="rId2" Type="http://schemas.openxmlformats.org/officeDocument/2006/relationships/hyperlink" Target="http://www.consultant.ru/document/cons_doc_LAW_411082/" TargetMode="External"/><Relationship Id="rId1" Type="http://schemas.openxmlformats.org/officeDocument/2006/relationships/slideLayout" Target="../slideLayouts/slideLayout2.xml"/><Relationship Id="rId6" Type="http://schemas.openxmlformats.org/officeDocument/2006/relationships/hyperlink" Target="http://www.consultant.ru/document/cons_doc_LAW_384386/98d6d1741c1f1b2b5e5d4ae43f6f1e4e2341a4b3/" TargetMode="External"/><Relationship Id="rId5" Type="http://schemas.openxmlformats.org/officeDocument/2006/relationships/hyperlink" Target="http://www.consultant.ru/document/cons_doc_LAW_405595/01121051d658f5c59250bc40ca6615a619ca3638/" TargetMode="External"/><Relationship Id="rId4" Type="http://schemas.openxmlformats.org/officeDocument/2006/relationships/hyperlink" Target="http://www.consultant.ru/document/cons_doc_LAW_405595/6770478fdc2be6c79053e0a39a2b4e368caa84c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consultant.ru/document/cons_doc_LAW_189532/3d0cac60971a511280cbba229d9b6329c07731f7/" TargetMode="External"/><Relationship Id="rId2" Type="http://schemas.openxmlformats.org/officeDocument/2006/relationships/hyperlink" Target="http://www.consultant.ru/document/cons_doc_LAW_40595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onsultant.ru/document/cons_doc_LAW_411082/bbbd4641125b222beaf7483e16c594116ed2d9a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60350"/>
            <a:ext cx="8229600" cy="1143000"/>
          </a:xfrm>
        </p:spPr>
        <p:txBody>
          <a:bodyPr>
            <a:normAutofit/>
          </a:bodyPr>
          <a:lstStyle/>
          <a:p>
            <a:r>
              <a:rPr lang="ru-RU"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ru-RU"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4294967295"/>
          </p:nvPr>
        </p:nvSpPr>
        <p:spPr>
          <a:xfrm>
            <a:off x="395536" y="822601"/>
            <a:ext cx="8229600" cy="4525963"/>
          </a:xfrm>
        </p:spPr>
        <p:txBody>
          <a:bodyPr>
            <a:normAutofit/>
          </a:bodyPr>
          <a:lstStyle/>
          <a:p>
            <a:pPr marL="0" indent="0" algn="ctr">
              <a:buNone/>
            </a:pPr>
            <a:r>
              <a:rPr lang="ru-RU"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a:t>
            </a:r>
            <a:r>
              <a:rPr lang="ru-RU" sz="48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Основные направления государственной </a:t>
            </a:r>
            <a:r>
              <a:rPr lang="ru-RU"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политики в области противодействия коррупции.</a:t>
            </a:r>
            <a:r>
              <a:rPr lang="ru-RU" sz="4800" dirty="0">
                <a:solidFill>
                  <a:srgbClr val="FF0000"/>
                </a:solidFill>
                <a:latin typeface="Times New Roman" panose="02020603050405020304" pitchFamily="18" charset="0"/>
                <a:cs typeface="Times New Roman" panose="02020603050405020304" pitchFamily="18" charset="0"/>
              </a:rPr>
              <a:t/>
            </a:r>
            <a:br>
              <a:rPr lang="ru-RU" sz="4800" dirty="0">
                <a:solidFill>
                  <a:srgbClr val="FF0000"/>
                </a:solidFill>
                <a:latin typeface="Times New Roman" panose="02020603050405020304" pitchFamily="18" charset="0"/>
                <a:cs typeface="Times New Roman" panose="02020603050405020304" pitchFamily="18" charset="0"/>
              </a:rPr>
            </a:br>
            <a:endParaRPr lang="ru-RU" sz="4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07421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solidFill>
                  <a:srgbClr val="FF0000"/>
                </a:solidFill>
              </a:rPr>
              <a:t>Федеральный закон от 25 декабря 2008 г. N 273-ФЗ "О противодействии коррупции" (с изменениями и дополнениями)</a:t>
            </a:r>
            <a:endParaRPr lang="ru-RU" sz="2400" dirty="0">
              <a:solidFill>
                <a:srgbClr val="FF0000"/>
              </a:solidFill>
            </a:endParaRPr>
          </a:p>
        </p:txBody>
      </p:sp>
      <p:sp>
        <p:nvSpPr>
          <p:cNvPr id="3" name="Содержимое 2"/>
          <p:cNvSpPr>
            <a:spLocks noGrp="1"/>
          </p:cNvSpPr>
          <p:nvPr>
            <p:ph idx="1"/>
          </p:nvPr>
        </p:nvSpPr>
        <p:spPr/>
        <p:txBody>
          <a:bodyPr>
            <a:normAutofit fontScale="70000" lnSpcReduction="20000"/>
          </a:bodyPr>
          <a:lstStyle/>
          <a:p>
            <a:pPr>
              <a:buNone/>
            </a:pPr>
            <a:r>
              <a:rPr lang="en-US" dirty="0" smtClean="0">
                <a:latin typeface="Times New Roman" pitchFamily="18" charset="0"/>
                <a:cs typeface="Times New Roman" pitchFamily="18" charset="0"/>
              </a:rPr>
              <a:t>2)</a:t>
            </a: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противодействие коррупции </a:t>
            </a:r>
            <a:r>
              <a:rPr lang="ru-RU" dirty="0" smtClean="0">
                <a:latin typeface="Times New Roman" pitchFamily="18" charset="0"/>
                <a:cs typeface="Times New Roman" pitchFamily="18" charset="0"/>
              </a:rPr>
              <a:t>-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организаций и физических лиц в пределах их полномочий:</a:t>
            </a:r>
          </a:p>
          <a:p>
            <a:pPr>
              <a:buNone/>
            </a:pP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а) по предупреждению коррупции, в том числе по выявлению и последующему устранению причин коррупции (профилактика коррупции);</a:t>
            </a:r>
          </a:p>
          <a:p>
            <a:pPr>
              <a:buNone/>
            </a:pPr>
            <a:r>
              <a:rPr lang="ru-RU" dirty="0" smtClean="0">
                <a:latin typeface="Times New Roman" pitchFamily="18" charset="0"/>
                <a:cs typeface="Times New Roman" pitchFamily="18" charset="0"/>
              </a:rPr>
              <a:t>б) по выявлению, предупреждению, пресечению, раскрытию и расследованию коррупционных правонарушений (борьба с коррупцией);</a:t>
            </a:r>
          </a:p>
          <a:p>
            <a:pPr>
              <a:buNone/>
            </a:pPr>
            <a:r>
              <a:rPr lang="ru-RU" dirty="0" smtClean="0">
                <a:latin typeface="Times New Roman" pitchFamily="18" charset="0"/>
                <a:cs typeface="Times New Roman" pitchFamily="18" charset="0"/>
              </a:rPr>
              <a:t>в) по минимизации и (или) ликвидации последствий коррупционных правонарушений.</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Объект 2"/>
          <p:cNvSpPr>
            <a:spLocks noGrp="1"/>
          </p:cNvSpPr>
          <p:nvPr>
            <p:ph idx="1"/>
          </p:nvPr>
        </p:nvSpPr>
        <p:spPr>
          <a:xfrm>
            <a:off x="457200" y="836712"/>
            <a:ext cx="8229600" cy="5289451"/>
          </a:xfrm>
        </p:spPr>
        <p:txBody>
          <a:bodyPr>
            <a:normAutofit/>
          </a:bodyPr>
          <a:lstStyle/>
          <a:p>
            <a:pPr marL="0" indent="0" algn="ctr">
              <a:buNone/>
            </a:pPr>
            <a:r>
              <a:rPr lang="ru-RU" sz="4800" b="1" dirty="0" smtClean="0">
                <a:solidFill>
                  <a:srgbClr val="FF0000"/>
                </a:solidFill>
                <a:latin typeface="Times New Roman" pitchFamily="18" charset="0"/>
                <a:cs typeface="Times New Roman" pitchFamily="18" charset="0"/>
              </a:rPr>
              <a:t>2.Внедрения систематизированного подхода к противодействию коррупции: принятие Национальной стратегии.</a:t>
            </a:r>
            <a:endParaRPr lang="ru-RU" sz="4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089107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2700" dirty="0" smtClean="0">
                <a:solidFill>
                  <a:srgbClr val="FF0000"/>
                </a:solidFill>
              </a:rPr>
              <a:t/>
            </a:r>
            <a:br>
              <a:rPr lang="en-US" sz="2700" dirty="0" smtClean="0">
                <a:solidFill>
                  <a:srgbClr val="FF0000"/>
                </a:solidFill>
              </a:rPr>
            </a:br>
            <a:r>
              <a:rPr lang="ru-RU" sz="2700" b="1" dirty="0" smtClean="0">
                <a:solidFill>
                  <a:srgbClr val="FF0000"/>
                </a:solidFill>
              </a:rPr>
              <a:t>Основными направлениями деятельности государственных органов по повышению эффективности противодействия коррупции являются:</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a:buNone/>
            </a:pPr>
            <a:r>
              <a:rPr lang="en-US" dirty="0" smtClean="0"/>
              <a:t> </a:t>
            </a:r>
            <a:endParaRPr lang="ru-RU" dirty="0" smtClean="0"/>
          </a:p>
          <a:p>
            <a:pPr>
              <a:buNone/>
            </a:pPr>
            <a:r>
              <a:rPr lang="ru-RU" dirty="0" smtClean="0"/>
              <a:t>1) проведение единой государственной политики в области противодействия коррупции;</a:t>
            </a:r>
          </a:p>
          <a:p>
            <a:pPr>
              <a:buNone/>
            </a:pPr>
            <a:r>
              <a:rPr lang="ru-RU" dirty="0" smtClean="0"/>
              <a:t>2) создание механизма взаимодействия правоохранительных и иных государственных органов с общественными и парламентскими комиссиями по вопросам противодействия коррупции, а также с гражданами и институтами гражданского общества;</a:t>
            </a:r>
          </a:p>
          <a:p>
            <a:pPr>
              <a:buNone/>
            </a:pPr>
            <a:r>
              <a:rPr lang="ru-RU" dirty="0" smtClean="0"/>
              <a:t>3) принятие законодательных, административных и иных мер, направленных на привлечение государственных и муниципальных служащих, а также граждан к более активному участию в противодействии коррупции, на формирование в обществе негативного отношения к коррупционному поведению;</a:t>
            </a:r>
          </a:p>
          <a:p>
            <a:pPr>
              <a:buNone/>
            </a:pPr>
            <a:r>
              <a:rPr lang="ru-RU" dirty="0" smtClean="0"/>
              <a:t>4) совершенствование системы и структуры государственных органов, создание механизмов общественного контроля за их деятельностью;</a:t>
            </a:r>
          </a:p>
          <a:p>
            <a:pPr>
              <a:buNone/>
            </a:pPr>
            <a:r>
              <a:rPr lang="ru-RU" dirty="0" smtClean="0"/>
              <a:t>5) введение антикоррупционных стандартов, то есть установление для соответствующей области деятельности единой системы запретов, ограничений и дозволений, обеспечивающих предупреждение коррупции в данной области </a:t>
            </a:r>
            <a:endParaRPr lang="en-US" dirty="0" smtClean="0"/>
          </a:p>
          <a:p>
            <a:pPr>
              <a:buNone/>
            </a:pPr>
            <a:r>
              <a:rPr lang="ru-RU" dirty="0" smtClean="0"/>
              <a:t>и др.</a:t>
            </a:r>
            <a:endParaRPr lang="en-US"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683568" y="1412777"/>
            <a:ext cx="7088832" cy="2187674"/>
          </a:xfrm>
        </p:spPr>
        <p:txBody>
          <a:bodyPr>
            <a:noAutofit/>
          </a:bodyPr>
          <a:lstStyle/>
          <a:p>
            <a:r>
              <a:rPr lang="ru-RU" sz="4800" dirty="0" smtClean="0"/>
              <a:t> </a:t>
            </a:r>
            <a:r>
              <a:rPr lang="ru-RU" sz="4800" dirty="0" smtClean="0">
                <a:solidFill>
                  <a:srgbClr val="FF0000"/>
                </a:solidFill>
              </a:rPr>
              <a:t>Проведение единой государственной политики в области противодействия коррупции </a:t>
            </a:r>
            <a:r>
              <a:rPr lang="ru-RU" sz="4800" dirty="0" smtClean="0"/>
              <a:t/>
            </a:r>
            <a:br>
              <a:rPr lang="ru-RU" sz="4800" dirty="0" smtClean="0"/>
            </a:br>
            <a:endParaRPr lang="ru-RU" sz="4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2700" b="1" dirty="0" smtClean="0">
                <a:solidFill>
                  <a:srgbClr val="FF0000"/>
                </a:solidFill>
              </a:rPr>
              <a:t/>
            </a:r>
            <a:br>
              <a:rPr lang="en-US" sz="2700" b="1" dirty="0" smtClean="0">
                <a:solidFill>
                  <a:srgbClr val="FF0000"/>
                </a:solidFill>
              </a:rPr>
            </a:br>
            <a:r>
              <a:rPr lang="ru-RU" sz="2700" b="1" dirty="0" smtClean="0">
                <a:solidFill>
                  <a:srgbClr val="FF0000"/>
                </a:solidFill>
              </a:rPr>
              <a:t>Указ Президента РФ от 16 августа 2021 г. N 478 </a:t>
            </a:r>
            <a:r>
              <a:rPr lang="en-US" sz="2700" b="1" dirty="0" smtClean="0">
                <a:solidFill>
                  <a:srgbClr val="FF0000"/>
                </a:solidFill>
              </a:rPr>
              <a:t/>
            </a:r>
            <a:br>
              <a:rPr lang="en-US" sz="2700" b="1" dirty="0" smtClean="0">
                <a:solidFill>
                  <a:srgbClr val="FF0000"/>
                </a:solidFill>
              </a:rPr>
            </a:br>
            <a:r>
              <a:rPr lang="ru-RU" sz="2700" b="1" dirty="0" smtClean="0">
                <a:solidFill>
                  <a:srgbClr val="FF0000"/>
                </a:solidFill>
              </a:rPr>
              <a:t>"О Национальном плане противодействия коррупции </a:t>
            </a:r>
            <a:r>
              <a:rPr lang="en-US" sz="2700" b="1" dirty="0" smtClean="0">
                <a:solidFill>
                  <a:srgbClr val="FF0000"/>
                </a:solidFill>
              </a:rPr>
              <a:t/>
            </a:r>
            <a:br>
              <a:rPr lang="en-US" sz="2700" b="1" dirty="0" smtClean="0">
                <a:solidFill>
                  <a:srgbClr val="FF0000"/>
                </a:solidFill>
              </a:rPr>
            </a:br>
            <a:r>
              <a:rPr lang="ru-RU" sz="2700" b="1" dirty="0" smtClean="0">
                <a:solidFill>
                  <a:srgbClr val="FF0000"/>
                </a:solidFill>
              </a:rPr>
              <a:t>на 2021 - 2024 годы"</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47500" lnSpcReduction="20000"/>
          </a:bodyPr>
          <a:lstStyle/>
          <a:p>
            <a:pPr algn="just">
              <a:buNone/>
            </a:pPr>
            <a:r>
              <a:rPr lang="ru-RU" sz="3400" dirty="0" smtClean="0">
                <a:latin typeface="Times New Roman" pitchFamily="18" charset="0"/>
                <a:cs typeface="Times New Roman" pitchFamily="18" charset="0"/>
              </a:rPr>
              <a:t> Рекомендовать:</a:t>
            </a:r>
          </a:p>
          <a:p>
            <a:pPr algn="just"/>
            <a:r>
              <a:rPr lang="ru-RU" sz="3400" dirty="0" smtClean="0">
                <a:latin typeface="Times New Roman" pitchFamily="18" charset="0"/>
                <a:cs typeface="Times New Roman" pitchFamily="18" charset="0"/>
              </a:rPr>
              <a:t>а) Совету Федерации Федерального Собрания Российской Федерации, Государственной Думе Федерального Собрания Российской Федерации, Конституционному Суду Российской Федерации, Верховному Суду Российской Федерации, Судебному департаменту при Верховном Суде Российской Федерации, Генеральной прокуратуре Российской Федерации, Центральной избирательной комиссии Российской Федерации, Счетной палате Российской Федерации, Центральному банку Российской Федерации, Следственному комитету Российской Федерации, Уполномоченному по правам человека в Российской Федерации, уполномоченным по правам потребителей финансовых услуг обеспечить в соответствии с </a:t>
            </a:r>
            <a:r>
              <a:rPr lang="ru-RU" sz="3400" dirty="0" smtClean="0">
                <a:latin typeface="Times New Roman" pitchFamily="18" charset="0"/>
                <a:cs typeface="Times New Roman" pitchFamily="18" charset="0"/>
                <a:hlinkClick r:id="rId2"/>
              </a:rPr>
              <a:t>Национальным планом</a:t>
            </a:r>
            <a:r>
              <a:rPr lang="ru-RU" sz="3400" dirty="0" smtClean="0">
                <a:latin typeface="Times New Roman" pitchFamily="18" charset="0"/>
                <a:cs typeface="Times New Roman" pitchFamily="18" charset="0"/>
              </a:rPr>
              <a:t> реализацию предусмотренных им мероприятий и внесение изменений в свои планы противодействия коррупции;</a:t>
            </a:r>
          </a:p>
          <a:p>
            <a:pPr algn="just"/>
            <a:r>
              <a:rPr lang="ru-RU" sz="3400" dirty="0" smtClean="0">
                <a:latin typeface="Times New Roman" pitchFamily="18" charset="0"/>
                <a:cs typeface="Times New Roman" pitchFamily="18" charset="0"/>
              </a:rPr>
              <a:t>б) высшим должностным лицам (руководителям высших исполнительных органов государственной власти) субъектов Российской Федерации, органам государственной власти субъектов Российской Федерации и иным государственным органам субъектов Российской Федерации, органам местного самоуправления обеспечить в соответствии с </a:t>
            </a:r>
            <a:r>
              <a:rPr lang="ru-RU" sz="3400" dirty="0" smtClean="0">
                <a:latin typeface="Times New Roman" pitchFamily="18" charset="0"/>
                <a:cs typeface="Times New Roman" pitchFamily="18" charset="0"/>
                <a:hlinkClick r:id="rId2"/>
              </a:rPr>
              <a:t>Национальным планом</a:t>
            </a:r>
            <a:r>
              <a:rPr lang="ru-RU" sz="3400" dirty="0" smtClean="0">
                <a:latin typeface="Times New Roman" pitchFamily="18" charset="0"/>
                <a:cs typeface="Times New Roman" pitchFamily="18" charset="0"/>
              </a:rPr>
              <a:t> реализацию предусмотренных им мероприятий и внесение изменений в региональные </a:t>
            </a:r>
            <a:r>
              <a:rPr lang="ru-RU" sz="3400" dirty="0" err="1" smtClean="0">
                <a:latin typeface="Times New Roman" pitchFamily="18" charset="0"/>
                <a:cs typeface="Times New Roman" pitchFamily="18" charset="0"/>
              </a:rPr>
              <a:t>антикоррупционные</a:t>
            </a:r>
            <a:r>
              <a:rPr lang="ru-RU" sz="3400" dirty="0" smtClean="0">
                <a:latin typeface="Times New Roman" pitchFamily="18" charset="0"/>
                <a:cs typeface="Times New Roman" pitchFamily="18" charset="0"/>
              </a:rPr>
              <a:t> программы и </a:t>
            </a:r>
            <a:r>
              <a:rPr lang="ru-RU" sz="3400" dirty="0" err="1" smtClean="0">
                <a:latin typeface="Times New Roman" pitchFamily="18" charset="0"/>
                <a:cs typeface="Times New Roman" pitchFamily="18" charset="0"/>
              </a:rPr>
              <a:t>антикоррупционные</a:t>
            </a:r>
            <a:r>
              <a:rPr lang="ru-RU" sz="3400" dirty="0" smtClean="0">
                <a:latin typeface="Times New Roman" pitchFamily="18" charset="0"/>
                <a:cs typeface="Times New Roman" pitchFamily="18" charset="0"/>
              </a:rPr>
              <a:t> программы (планы противодействия коррупции) органов государственной власти субъектов Российской Федерации, иных государственных органов субъектов Российской Федерации и органов местного самоуправления.</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t> </a:t>
            </a:r>
            <a:r>
              <a:rPr lang="ru-RU" dirty="0" smtClean="0"/>
              <a:t/>
            </a:r>
            <a:br>
              <a:rPr lang="ru-RU" dirty="0" smtClean="0"/>
            </a:br>
            <a:endParaRPr lang="ru-RU" dirty="0"/>
          </a:p>
        </p:txBody>
      </p:sp>
      <p:sp>
        <p:nvSpPr>
          <p:cNvPr id="3" name="Содержимое 2"/>
          <p:cNvSpPr>
            <a:spLocks noGrp="1"/>
          </p:cNvSpPr>
          <p:nvPr>
            <p:ph idx="1"/>
          </p:nvPr>
        </p:nvSpPr>
        <p:spPr>
          <a:xfrm>
            <a:off x="467544" y="764704"/>
            <a:ext cx="8229600" cy="4525963"/>
          </a:xfrm>
        </p:spPr>
        <p:txBody>
          <a:bodyPr/>
          <a:lstStyle/>
          <a:p>
            <a:pPr>
              <a:buNone/>
            </a:pPr>
            <a:r>
              <a:rPr lang="ru-RU" sz="3600" b="1" dirty="0" smtClean="0"/>
              <a:t>УТВЕРЖДЕН</a:t>
            </a:r>
            <a:r>
              <a:rPr lang="en-US" sz="3600" b="1" dirty="0" smtClean="0"/>
              <a:t>  </a:t>
            </a:r>
            <a:r>
              <a:rPr lang="ru-RU" sz="3600" b="1" dirty="0" smtClean="0">
                <a:hlinkClick r:id="rId2"/>
              </a:rPr>
              <a:t>Указом</a:t>
            </a:r>
            <a:r>
              <a:rPr lang="ru-RU" sz="3600" b="1" dirty="0" smtClean="0"/>
              <a:t> Президента</a:t>
            </a:r>
            <a:br>
              <a:rPr lang="ru-RU" sz="3600" b="1" dirty="0" smtClean="0"/>
            </a:br>
            <a:r>
              <a:rPr lang="ru-RU" sz="3600" b="1" dirty="0" smtClean="0"/>
              <a:t>Российской Федерации</a:t>
            </a:r>
            <a:br>
              <a:rPr lang="ru-RU" sz="3600" b="1" dirty="0" smtClean="0"/>
            </a:br>
            <a:r>
              <a:rPr lang="ru-RU" sz="3600" b="1" dirty="0" smtClean="0"/>
              <a:t>от 16 августа 2021 г. N 478</a:t>
            </a:r>
            <a:r>
              <a:rPr lang="ru-RU" sz="3600" dirty="0" smtClean="0"/>
              <a:t> </a:t>
            </a:r>
          </a:p>
          <a:p>
            <a:pPr>
              <a:buNone/>
            </a:pPr>
            <a:r>
              <a:rPr lang="ru-RU" sz="3600" b="1" dirty="0" smtClean="0"/>
              <a:t>Национальный план противодействия коррупции на 2021 - 2024 годы</a:t>
            </a:r>
            <a:endParaRPr lang="ru-RU" sz="3600" dirty="0" smtClean="0"/>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229600" cy="1143000"/>
          </a:xfrm>
        </p:spPr>
        <p:txBody>
          <a:bodyPr/>
          <a:lstStyle/>
          <a:p>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Объект 2"/>
          <p:cNvSpPr>
            <a:spLocks noGrp="1"/>
          </p:cNvSpPr>
          <p:nvPr>
            <p:ph idx="4294967295"/>
          </p:nvPr>
        </p:nvSpPr>
        <p:spPr>
          <a:xfrm>
            <a:off x="611560" y="1600200"/>
            <a:ext cx="7618040" cy="4525963"/>
          </a:xfrm>
        </p:spPr>
        <p:txBody>
          <a:bodyPr>
            <a:normAutofit/>
          </a:bodyPr>
          <a:lstStyle/>
          <a:p>
            <a:pPr marL="0" indent="0" algn="ctr">
              <a:buNone/>
            </a:pPr>
            <a:r>
              <a:rPr lang="ru-RU" sz="4800" b="1" dirty="0" smtClean="0">
                <a:solidFill>
                  <a:srgbClr val="FF0000"/>
                </a:solidFill>
                <a:latin typeface="Times New Roman" pitchFamily="18" charset="0"/>
                <a:cs typeface="Times New Roman" pitchFamily="18" charset="0"/>
              </a:rPr>
              <a:t>3. Международный опыт противодействия  коррупции</a:t>
            </a:r>
            <a:endParaRPr lang="ru-RU" sz="4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07462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a:solidFill>
                  <a:srgbClr val="FF0000"/>
                </a:solidFill>
                <a:latin typeface="Times New Roman" pitchFamily="18" charset="0"/>
                <a:cs typeface="Times New Roman" pitchFamily="18" charset="0"/>
              </a:rPr>
              <a:t>Конвенция ООН против коррупции от 31 октября 2003 г. (ратифицирована Федеральным законом от 8 марта 2006 г. № 40-ФЗ с заявлениями, вступила в силу для России 8 июня 2006 г.). </a:t>
            </a:r>
            <a:br>
              <a:rPr lang="ru-RU" sz="2000" b="1" dirty="0">
                <a:solidFill>
                  <a:srgbClr val="FF0000"/>
                </a:solidFill>
                <a:latin typeface="Times New Roman" pitchFamily="18" charset="0"/>
                <a:cs typeface="Times New Roman" pitchFamily="18" charset="0"/>
              </a:rPr>
            </a:br>
            <a:endParaRPr lang="ru-RU" sz="2000" b="1"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77500" lnSpcReduction="20000"/>
          </a:bodyPr>
          <a:lstStyle/>
          <a:p>
            <a:pPr marL="0" indent="0">
              <a:buNone/>
            </a:pPr>
            <a:r>
              <a:rPr lang="ru-RU" sz="3100" b="1" dirty="0">
                <a:latin typeface="Times New Roman" pitchFamily="18" charset="0"/>
                <a:cs typeface="Times New Roman" pitchFamily="18" charset="0"/>
              </a:rPr>
              <a:t>Статья 1</a:t>
            </a:r>
            <a:br>
              <a:rPr lang="ru-RU" sz="3100" b="1" dirty="0">
                <a:latin typeface="Times New Roman" pitchFamily="18" charset="0"/>
                <a:cs typeface="Times New Roman" pitchFamily="18" charset="0"/>
              </a:rPr>
            </a:br>
            <a:r>
              <a:rPr lang="ru-RU" sz="3100" b="1" dirty="0" smtClean="0">
                <a:latin typeface="Times New Roman" pitchFamily="18" charset="0"/>
                <a:cs typeface="Times New Roman" pitchFamily="18" charset="0"/>
              </a:rPr>
              <a:t> </a:t>
            </a:r>
            <a:endParaRPr lang="ru-RU" sz="3100" dirty="0">
              <a:latin typeface="Times New Roman" pitchFamily="18" charset="0"/>
              <a:cs typeface="Times New Roman" pitchFamily="18" charset="0"/>
            </a:endParaRPr>
          </a:p>
          <a:p>
            <a:pPr marL="0" indent="0">
              <a:buNone/>
            </a:pPr>
            <a:r>
              <a:rPr lang="ru-RU" sz="3100" dirty="0">
                <a:latin typeface="Times New Roman" pitchFamily="18" charset="0"/>
                <a:cs typeface="Times New Roman" pitchFamily="18" charset="0"/>
              </a:rPr>
              <a:t>Цели настоящей Конвенции заключаются в следующем:</a:t>
            </a:r>
          </a:p>
          <a:p>
            <a:pPr marL="0" indent="0">
              <a:buNone/>
            </a:pPr>
            <a:r>
              <a:rPr lang="ru-RU" sz="3100" i="1" dirty="0">
                <a:latin typeface="Times New Roman" pitchFamily="18" charset="0"/>
                <a:cs typeface="Times New Roman" pitchFamily="18" charset="0"/>
              </a:rPr>
              <a:t>а)</a:t>
            </a:r>
            <a:r>
              <a:rPr lang="ru-RU" sz="3100" dirty="0">
                <a:latin typeface="Times New Roman" pitchFamily="18" charset="0"/>
                <a:cs typeface="Times New Roman" pitchFamily="18" charset="0"/>
              </a:rPr>
              <a:t> содействие принятию и укрепление мер, направленных на более эффективное и действенное предупреждение коррупции и борьбу с ней;</a:t>
            </a:r>
          </a:p>
          <a:p>
            <a:pPr marL="0" indent="0">
              <a:buNone/>
            </a:pPr>
            <a:r>
              <a:rPr lang="ru-RU" sz="3100" i="1" dirty="0">
                <a:latin typeface="Times New Roman" pitchFamily="18" charset="0"/>
                <a:cs typeface="Times New Roman" pitchFamily="18" charset="0"/>
              </a:rPr>
              <a:t>b)</a:t>
            </a:r>
            <a:r>
              <a:rPr lang="ru-RU" sz="3100" dirty="0">
                <a:latin typeface="Times New Roman" pitchFamily="18" charset="0"/>
                <a:cs typeface="Times New Roman" pitchFamily="18" charset="0"/>
              </a:rPr>
              <a:t> поощрение, облегчение и поддержка международного сотрудничества и технической помощи в предупреждении коррупции и борьбе с ней, в том числе принятии мер по возвращению активов;</a:t>
            </a:r>
          </a:p>
          <a:p>
            <a:pPr marL="0" indent="0">
              <a:buNone/>
            </a:pPr>
            <a:r>
              <a:rPr lang="ru-RU" sz="3100" i="1" dirty="0">
                <a:latin typeface="Times New Roman" pitchFamily="18" charset="0"/>
                <a:cs typeface="Times New Roman" pitchFamily="18" charset="0"/>
              </a:rPr>
              <a:t>с) </a:t>
            </a:r>
            <a:r>
              <a:rPr lang="ru-RU" sz="3100" dirty="0">
                <a:latin typeface="Times New Roman" pitchFamily="18" charset="0"/>
                <a:cs typeface="Times New Roman" pitchFamily="18" charset="0"/>
              </a:rPr>
              <a:t>поощрение честности и неподкупности, ответственности, а также надлежащего управления публичными делами и публичным имуществом.</a:t>
            </a:r>
          </a:p>
          <a:p>
            <a:endParaRPr lang="ru-RU" dirty="0"/>
          </a:p>
        </p:txBody>
      </p:sp>
    </p:spTree>
    <p:extLst>
      <p:ext uri="{BB962C8B-B14F-4D97-AF65-F5344CB8AC3E}">
        <p14:creationId xmlns:p14="http://schemas.microsoft.com/office/powerpoint/2010/main" xmlns="" val="2098705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a:solidFill>
                  <a:srgbClr val="FF0000"/>
                </a:solidFill>
                <a:latin typeface="Times New Roman" pitchFamily="18" charset="0"/>
                <a:cs typeface="Times New Roman" pitchFamily="18" charset="0"/>
              </a:rPr>
              <a:t>Конвенция Совета Европы об уголовной ответственности за коррупцию от 27 января 1999 г. (ратифицирована Федеральным законом от 25 июля 2006 г. № 125-ФЗ, вступила в силу для России 1 февраля 2007 г.).</a:t>
            </a:r>
            <a:br>
              <a:rPr lang="ru-RU" sz="2000" b="1" dirty="0">
                <a:solidFill>
                  <a:srgbClr val="FF0000"/>
                </a:solidFill>
                <a:latin typeface="Times New Roman" pitchFamily="18" charset="0"/>
                <a:cs typeface="Times New Roman" pitchFamily="18" charset="0"/>
              </a:rPr>
            </a:br>
            <a:endParaRPr lang="ru-RU" sz="2000" b="1"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p:txBody>
          <a:bodyPr>
            <a:noAutofit/>
          </a:bodyPr>
          <a:lstStyle/>
          <a:p>
            <a:pPr marL="0" indent="0" algn="just">
              <a:buNone/>
            </a:pPr>
            <a:r>
              <a:rPr lang="ru-RU" sz="2400" b="1" dirty="0">
                <a:latin typeface="Times New Roman" pitchFamily="18" charset="0"/>
                <a:cs typeface="Times New Roman" pitchFamily="18" charset="0"/>
              </a:rPr>
              <a:t>Статья 2</a:t>
            </a:r>
          </a:p>
          <a:p>
            <a:pPr marL="0" indent="0" algn="just">
              <a:buNone/>
            </a:pPr>
            <a:r>
              <a:rPr lang="ru-RU" sz="2400" dirty="0">
                <a:latin typeface="Times New Roman" pitchFamily="18" charset="0"/>
                <a:cs typeface="Times New Roman" pitchFamily="18" charset="0"/>
              </a:rPr>
              <a:t>Активный подкуп национальных публичных должностных лиц</a:t>
            </a:r>
          </a:p>
          <a:p>
            <a:pPr marL="0" indent="0" algn="just">
              <a:buNone/>
            </a:pPr>
            <a:r>
              <a:rPr lang="ru-RU" sz="2400" dirty="0">
                <a:latin typeface="Times New Roman" pitchFamily="18" charset="0"/>
                <a:cs typeface="Times New Roman" pitchFamily="18" charset="0"/>
              </a:rPr>
              <a:t>Каждая Сторона принимает такие законодательные и иные меры, которые могут потребоваться для того, чтобы признать в качестве уголовных правонарушений в соответствии с ее внутренним правом преднамеренное обещание, предложение или предоставление каким-либо лицом, прямо или косвенно, какого-либо неправомерного преимущества любому из ее публичных должностных лиц для самого этого лица или любого иного лица, с тем чтобы это публичное должностное лицо совершило действия или воздержалось от их совершения при осуществлении своих функций.</a:t>
            </a:r>
          </a:p>
        </p:txBody>
      </p:sp>
    </p:spTree>
    <p:extLst>
      <p:ext uri="{BB962C8B-B14F-4D97-AF65-F5344CB8AC3E}">
        <p14:creationId xmlns:p14="http://schemas.microsoft.com/office/powerpoint/2010/main" xmlns="" val="10311844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 </a:t>
            </a:r>
            <a:endParaRPr lang="ru-RU" dirty="0"/>
          </a:p>
        </p:txBody>
      </p:sp>
      <p:sp>
        <p:nvSpPr>
          <p:cNvPr id="3" name="Объект 2"/>
          <p:cNvSpPr>
            <a:spLocks noGrp="1"/>
          </p:cNvSpPr>
          <p:nvPr>
            <p:ph idx="1"/>
          </p:nvPr>
        </p:nvSpPr>
        <p:spPr>
          <a:xfrm>
            <a:off x="395536" y="836712"/>
            <a:ext cx="8496944" cy="5289451"/>
          </a:xfrm>
        </p:spPr>
        <p:txBody>
          <a:bodyPr>
            <a:normAutofit/>
          </a:bodyPr>
          <a:lstStyle/>
          <a:p>
            <a:pPr marL="0" indent="0" algn="just">
              <a:buNone/>
            </a:pPr>
            <a:r>
              <a:rPr lang="ru-RU" dirty="0">
                <a:solidFill>
                  <a:srgbClr val="FF0000"/>
                </a:solidFill>
              </a:rPr>
              <a:t> </a:t>
            </a:r>
            <a:r>
              <a:rPr lang="ru-RU" dirty="0" smtClean="0">
                <a:solidFill>
                  <a:srgbClr val="FF0000"/>
                </a:solidFill>
              </a:rPr>
              <a:t>    </a:t>
            </a:r>
            <a:r>
              <a:rPr lang="ru-RU" b="1" dirty="0">
                <a:solidFill>
                  <a:srgbClr val="FF0000"/>
                </a:solidFill>
                <a:latin typeface="Times New Roman" pitchFamily="18" charset="0"/>
                <a:cs typeface="Times New Roman" pitchFamily="18" charset="0"/>
              </a:rPr>
              <a:t>Конвенция Совета Европы об отмывании, выявлении, изъятии и конфискации доходов от преступной деятельности от 8 ноября 1990 г. </a:t>
            </a:r>
            <a:endParaRPr lang="ru-RU" b="1" dirty="0" smtClean="0">
              <a:solidFill>
                <a:srgbClr val="FF0000"/>
              </a:solidFill>
              <a:latin typeface="Times New Roman" pitchFamily="18" charset="0"/>
              <a:cs typeface="Times New Roman" pitchFamily="18" charset="0"/>
            </a:endParaRPr>
          </a:p>
          <a:p>
            <a:pPr marL="0" indent="0" algn="just">
              <a:buNone/>
            </a:pPr>
            <a:r>
              <a:rPr lang="ru-RU" b="1" dirty="0" smtClean="0">
                <a:solidFill>
                  <a:srgbClr val="FF0000"/>
                </a:solidFill>
                <a:latin typeface="Times New Roman" pitchFamily="18" charset="0"/>
                <a:cs typeface="Times New Roman" pitchFamily="18" charset="0"/>
              </a:rPr>
              <a:t>(</a:t>
            </a:r>
            <a:r>
              <a:rPr lang="ru-RU" b="1" dirty="0">
                <a:solidFill>
                  <a:srgbClr val="FF0000"/>
                </a:solidFill>
                <a:latin typeface="Times New Roman" pitchFamily="18" charset="0"/>
                <a:cs typeface="Times New Roman" pitchFamily="18" charset="0"/>
              </a:rPr>
              <a:t>ратифицирована с оговорками и заявлением Федеральным законом от 28 мая 2001 г. № 62-ФЗ, </a:t>
            </a:r>
            <a:endParaRPr lang="ru-RU" b="1" dirty="0" smtClean="0">
              <a:solidFill>
                <a:srgbClr val="FF0000"/>
              </a:solidFill>
              <a:latin typeface="Times New Roman" pitchFamily="18" charset="0"/>
              <a:cs typeface="Times New Roman" pitchFamily="18" charset="0"/>
            </a:endParaRPr>
          </a:p>
          <a:p>
            <a:pPr marL="0" indent="0" algn="just">
              <a:buNone/>
            </a:pPr>
            <a:r>
              <a:rPr lang="ru-RU" sz="3000" b="1" dirty="0" smtClean="0">
                <a:solidFill>
                  <a:srgbClr val="FF0000"/>
                </a:solidFill>
                <a:latin typeface="Times New Roman" pitchFamily="18" charset="0"/>
                <a:cs typeface="Times New Roman" pitchFamily="18" charset="0"/>
              </a:rPr>
              <a:t>вступила </a:t>
            </a:r>
            <a:r>
              <a:rPr lang="ru-RU" sz="3000" b="1" dirty="0">
                <a:solidFill>
                  <a:srgbClr val="FF0000"/>
                </a:solidFill>
                <a:latin typeface="Times New Roman" pitchFamily="18" charset="0"/>
                <a:cs typeface="Times New Roman" pitchFamily="18" charset="0"/>
              </a:rPr>
              <a:t>в силу для России 1 декабря 2001 г.). </a:t>
            </a:r>
            <a:r>
              <a:rPr lang="ru-RU" sz="2800" b="1" dirty="0">
                <a:solidFill>
                  <a:srgbClr val="FF0000"/>
                </a:solidFill>
                <a:latin typeface="Times New Roman" pitchFamily="18" charset="0"/>
                <a:cs typeface="Times New Roman" pitchFamily="18" charset="0"/>
              </a:rPr>
              <a:t> </a:t>
            </a:r>
          </a:p>
          <a:p>
            <a:pPr marL="0" indent="0">
              <a:buNone/>
            </a:pPr>
            <a:endParaRPr lang="ru-RU" sz="2800" b="1" dirty="0"/>
          </a:p>
        </p:txBody>
      </p:sp>
    </p:spTree>
    <p:extLst>
      <p:ext uri="{BB962C8B-B14F-4D97-AF65-F5344CB8AC3E}">
        <p14:creationId xmlns:p14="http://schemas.microsoft.com/office/powerpoint/2010/main" xmlns="" val="2477481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229600" cy="1143000"/>
          </a:xfrm>
        </p:spPr>
        <p:txBody>
          <a:bodyPr/>
          <a:lstStyle/>
          <a:p>
            <a:r>
              <a:rPr lang="ru-RU" dirty="0" smtClean="0">
                <a:solidFill>
                  <a:srgbClr val="FF0000"/>
                </a:solidFill>
                <a:latin typeface="Times New Roman" panose="02020603050405020304" pitchFamily="18" charset="0"/>
                <a:cs typeface="Times New Roman" panose="02020603050405020304" pitchFamily="18" charset="0"/>
              </a:rPr>
              <a:t> </a:t>
            </a:r>
            <a:endParaRPr lang="ru-RU"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4294967295"/>
          </p:nvPr>
        </p:nvSpPr>
        <p:spPr>
          <a:xfrm>
            <a:off x="467544" y="980728"/>
            <a:ext cx="8229600" cy="4525963"/>
          </a:xfrm>
        </p:spPr>
        <p:txBody>
          <a:bodyPr/>
          <a:lstStyle/>
          <a:p>
            <a:r>
              <a:rPr lang="ru-RU" dirty="0" smtClean="0">
                <a:latin typeface="Times New Roman" panose="02020603050405020304" pitchFamily="18" charset="0"/>
                <a:cs typeface="Times New Roman" panose="02020603050405020304" pitchFamily="18" charset="0"/>
              </a:rPr>
              <a:t>Развитие российского антикоррупционного законодательства.</a:t>
            </a:r>
          </a:p>
          <a:p>
            <a:r>
              <a:rPr lang="ru-RU" dirty="0">
                <a:latin typeface="Times New Roman" panose="02020603050405020304" pitchFamily="18" charset="0"/>
                <a:cs typeface="Times New Roman" panose="02020603050405020304" pitchFamily="18" charset="0"/>
              </a:rPr>
              <a:t>Федеральный закон от 25 декабря 2008 г. N 273-ФЗ "О противодействии коррупции" (с изменениями и дополнениями)</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74788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t>
            </a:r>
            <a:r>
              <a:rPr lang="ru-RU" sz="2700" b="1" dirty="0">
                <a:solidFill>
                  <a:srgbClr val="FF0000"/>
                </a:solidFill>
                <a:latin typeface="Times New Roman" pitchFamily="18" charset="0"/>
                <a:cs typeface="Times New Roman" pitchFamily="18" charset="0"/>
              </a:rPr>
              <a:t>Конвенция Совета Европы об отмывании, выявлении, изъятии и конфискации доходов от преступной деятельности от 8 ноября 1990 г. </a:t>
            </a:r>
            <a:endParaRPr lang="ru-RU" sz="2700" dirty="0">
              <a:solidFill>
                <a:srgbClr val="FF0000"/>
              </a:solidFill>
            </a:endParaRPr>
          </a:p>
        </p:txBody>
      </p:sp>
      <p:sp>
        <p:nvSpPr>
          <p:cNvPr id="3" name="Объект 2"/>
          <p:cNvSpPr>
            <a:spLocks noGrp="1"/>
          </p:cNvSpPr>
          <p:nvPr>
            <p:ph idx="1"/>
          </p:nvPr>
        </p:nvSpPr>
        <p:spPr>
          <a:xfrm>
            <a:off x="457200" y="1600200"/>
            <a:ext cx="8229600" cy="4997152"/>
          </a:xfrm>
        </p:spPr>
        <p:txBody>
          <a:bodyPr>
            <a:noAutofit/>
          </a:bodyPr>
          <a:lstStyle/>
          <a:p>
            <a:pPr marL="0" indent="0" fontAlgn="base">
              <a:buNone/>
            </a:pPr>
            <a:r>
              <a:rPr lang="ru-RU" sz="1800" b="1" dirty="0"/>
              <a:t>Статья </a:t>
            </a:r>
            <a:r>
              <a:rPr lang="ru-RU" sz="1800" b="1" dirty="0" smtClean="0"/>
              <a:t>6   </a:t>
            </a:r>
            <a:r>
              <a:rPr lang="ru-RU" sz="1800" b="1" dirty="0" smtClean="0">
                <a:latin typeface="Times New Roman" pitchFamily="18" charset="0"/>
                <a:cs typeface="Times New Roman" pitchFamily="18" charset="0"/>
              </a:rPr>
              <a:t>Преступления</a:t>
            </a:r>
            <a:r>
              <a:rPr lang="ru-RU" sz="1800" b="1" dirty="0">
                <a:latin typeface="Times New Roman" pitchFamily="18" charset="0"/>
                <a:cs typeface="Times New Roman" pitchFamily="18" charset="0"/>
              </a:rPr>
              <a:t>, связанные с </a:t>
            </a:r>
            <a:r>
              <a:rPr lang="ru-RU" sz="1800" b="1" dirty="0" smtClean="0">
                <a:latin typeface="Times New Roman" pitchFamily="18" charset="0"/>
                <a:cs typeface="Times New Roman" pitchFamily="18" charset="0"/>
              </a:rPr>
              <a:t>отмыванием средств</a:t>
            </a:r>
            <a:endParaRPr lang="ru-RU" sz="1800" b="1" dirty="0">
              <a:latin typeface="Times New Roman" pitchFamily="18" charset="0"/>
              <a:cs typeface="Times New Roman" pitchFamily="18" charset="0"/>
            </a:endParaRPr>
          </a:p>
          <a:p>
            <a:pPr marL="0" indent="0" algn="just" fontAlgn="base">
              <a:buNone/>
            </a:pPr>
            <a:r>
              <a:rPr lang="ru-RU" sz="1800" dirty="0">
                <a:latin typeface="Times New Roman" pitchFamily="18" charset="0"/>
                <a:cs typeface="Times New Roman" pitchFamily="18" charset="0"/>
              </a:rPr>
              <a:t>1. Каждая Сторона принимает законодательные и другие необходимые меры с целью квалифицировать в качестве преступлений в соответствии со своим внутренним правом, при наличии умысла</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a:p>
            <a:pPr algn="just" fontAlgn="base"/>
            <a:r>
              <a:rPr lang="ru-RU" sz="1800" dirty="0">
                <a:latin typeface="Times New Roman" pitchFamily="18" charset="0"/>
                <a:cs typeface="Times New Roman" pitchFamily="18" charset="0"/>
              </a:rPr>
              <a:t>a) конверсию или передачу имущества, если известно, что это имущество является доходом, полученным преступным путем, с целью скрыть незаконное происхождение такого имущества или помочь любому лицу, замешанному в совершении основного преступления, избежать правовых последствий своих деяний; </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a:p>
            <a:pPr algn="just" fontAlgn="base"/>
            <a:r>
              <a:rPr lang="ru-RU" sz="1800" dirty="0">
                <a:latin typeface="Times New Roman" pitchFamily="18" charset="0"/>
                <a:cs typeface="Times New Roman" pitchFamily="18" charset="0"/>
              </a:rPr>
              <a:t>b) утаивание или сокрытие действительной природы, происхождения, местонахождения, размещения, движения имущества или прав на него, если известно, что это имущество представляет собой доход, полученный преступным путем</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a:p>
            <a:pPr algn="just" fontAlgn="base"/>
            <a:r>
              <a:rPr lang="ru-RU" sz="1800" dirty="0">
                <a:latin typeface="Times New Roman" pitchFamily="18" charset="0"/>
                <a:cs typeface="Times New Roman" pitchFamily="18" charset="0"/>
              </a:rPr>
              <a:t>и, при соблюдении своих конституционных принципов и основных концепций своей правовой системы</a:t>
            </a:r>
            <a:r>
              <a:rPr lang="ru-RU" sz="1800" dirty="0" smtClean="0">
                <a:latin typeface="Times New Roman" pitchFamily="18" charset="0"/>
                <a:cs typeface="Times New Roman" pitchFamily="18" charset="0"/>
              </a:rPr>
              <a:t>;</a:t>
            </a:r>
          </a:p>
          <a:p>
            <a:pPr algn="just" fontAlgn="base"/>
            <a:endParaRPr lang="ru-RU" sz="1800" dirty="0" smtClean="0">
              <a:latin typeface="Times New Roman" pitchFamily="18" charset="0"/>
              <a:cs typeface="Times New Roman" pitchFamily="18" charset="0"/>
            </a:endParaRPr>
          </a:p>
          <a:p>
            <a:pPr marL="0" indent="0" algn="just" fontAlgn="base">
              <a:buNone/>
            </a:pP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a:p>
            <a:pPr algn="just" fontAlgn="base"/>
            <a:r>
              <a:rPr lang="ru-RU" sz="1600"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xmlns="" val="16030594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smtClean="0"/>
              <a:t> </a:t>
            </a:r>
            <a:r>
              <a:rPr lang="ru-RU" sz="1800" dirty="0"/>
              <a:t> </a:t>
            </a:r>
            <a:br>
              <a:rPr lang="ru-RU" sz="1800" dirty="0"/>
            </a:br>
            <a:endParaRPr lang="ru-RU" sz="1800" dirty="0"/>
          </a:p>
        </p:txBody>
      </p:sp>
      <p:sp>
        <p:nvSpPr>
          <p:cNvPr id="3" name="Объект 2"/>
          <p:cNvSpPr>
            <a:spLocks noGrp="1"/>
          </p:cNvSpPr>
          <p:nvPr>
            <p:ph idx="1"/>
          </p:nvPr>
        </p:nvSpPr>
        <p:spPr>
          <a:xfrm>
            <a:off x="457200" y="764704"/>
            <a:ext cx="8229600" cy="5361459"/>
          </a:xfrm>
        </p:spPr>
        <p:txBody>
          <a:bodyPr/>
          <a:lstStyle/>
          <a:p>
            <a:pPr marL="0" indent="0" algn="ctr">
              <a:buNone/>
            </a:pPr>
            <a:r>
              <a:rPr lang="ru-RU" b="1" dirty="0" smtClean="0">
                <a:solidFill>
                  <a:srgbClr val="FF0000"/>
                </a:solidFill>
                <a:latin typeface="Times New Roman" pitchFamily="18" charset="0"/>
                <a:cs typeface="Times New Roman" pitchFamily="18" charset="0"/>
              </a:rPr>
              <a:t>       Конвенция </a:t>
            </a:r>
            <a:r>
              <a:rPr lang="ru-RU" b="1" dirty="0">
                <a:solidFill>
                  <a:srgbClr val="FF0000"/>
                </a:solidFill>
                <a:latin typeface="Times New Roman" pitchFamily="18" charset="0"/>
                <a:cs typeface="Times New Roman" pitchFamily="18" charset="0"/>
              </a:rPr>
              <a:t>ООН против транснациональной организованной преступности от 15 ноября 2000 г. (ратифицирована с заявлениями Федеральным законом от 26 апреля 2004 г. № 26-ФЗ, вступила в силу для России </a:t>
            </a:r>
            <a:endParaRPr lang="ru-RU" b="1" dirty="0" smtClean="0">
              <a:solidFill>
                <a:srgbClr val="FF0000"/>
              </a:solidFill>
              <a:latin typeface="Times New Roman" pitchFamily="18" charset="0"/>
              <a:cs typeface="Times New Roman" pitchFamily="18" charset="0"/>
            </a:endParaRPr>
          </a:p>
          <a:p>
            <a:pPr marL="0" indent="0" algn="ctr">
              <a:buNone/>
            </a:pPr>
            <a:r>
              <a:rPr lang="ru-RU" b="1" dirty="0" smtClean="0">
                <a:solidFill>
                  <a:srgbClr val="FF0000"/>
                </a:solidFill>
                <a:latin typeface="Times New Roman" pitchFamily="18" charset="0"/>
                <a:cs typeface="Times New Roman" pitchFamily="18" charset="0"/>
              </a:rPr>
              <a:t>25 </a:t>
            </a:r>
            <a:r>
              <a:rPr lang="ru-RU" b="1" dirty="0">
                <a:solidFill>
                  <a:srgbClr val="FF0000"/>
                </a:solidFill>
                <a:latin typeface="Times New Roman" pitchFamily="18" charset="0"/>
                <a:cs typeface="Times New Roman" pitchFamily="18" charset="0"/>
              </a:rPr>
              <a:t>июня 2004 г.). </a:t>
            </a:r>
          </a:p>
          <a:p>
            <a:pPr marL="0" indent="0" algn="just">
              <a:buNone/>
            </a:pPr>
            <a:r>
              <a:rPr lang="ru-RU" b="1" dirty="0">
                <a:latin typeface="Times New Roman" pitchFamily="18" charset="0"/>
                <a:cs typeface="Times New Roman" pitchFamily="18" charset="0"/>
              </a:rPr>
              <a:t> </a:t>
            </a:r>
          </a:p>
          <a:p>
            <a:endParaRPr lang="ru-RU" dirty="0"/>
          </a:p>
        </p:txBody>
      </p:sp>
    </p:spTree>
    <p:extLst>
      <p:ext uri="{BB962C8B-B14F-4D97-AF65-F5344CB8AC3E}">
        <p14:creationId xmlns:p14="http://schemas.microsoft.com/office/powerpoint/2010/main" xmlns="" val="25062240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solidFill>
                  <a:srgbClr val="FF0000"/>
                </a:solidFill>
                <a:latin typeface="Times New Roman" pitchFamily="18" charset="0"/>
                <a:cs typeface="Times New Roman" pitchFamily="18" charset="0"/>
              </a:rPr>
              <a:t>Конвенция ООН против транснациональной организованной преступности от 15 ноября 2000 г.</a:t>
            </a:r>
            <a:endParaRPr lang="ru-RU" sz="2400" dirty="0">
              <a:solidFill>
                <a:srgbClr val="FF0000"/>
              </a:solidFill>
            </a:endParaRPr>
          </a:p>
        </p:txBody>
      </p:sp>
      <p:sp>
        <p:nvSpPr>
          <p:cNvPr id="3" name="Объект 2"/>
          <p:cNvSpPr>
            <a:spLocks noGrp="1"/>
          </p:cNvSpPr>
          <p:nvPr>
            <p:ph idx="1"/>
          </p:nvPr>
        </p:nvSpPr>
        <p:spPr>
          <a:xfrm>
            <a:off x="457200" y="1196752"/>
            <a:ext cx="8229600" cy="5400600"/>
          </a:xfrm>
        </p:spPr>
        <p:txBody>
          <a:bodyPr>
            <a:noAutofit/>
          </a:bodyPr>
          <a:lstStyle/>
          <a:p>
            <a:pPr marL="0" indent="0" fontAlgn="base">
              <a:buNone/>
            </a:pPr>
            <a:r>
              <a:rPr lang="ru-RU" sz="1400" b="1"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Статья </a:t>
            </a:r>
            <a:r>
              <a:rPr lang="ru-RU" sz="1600" b="1" dirty="0">
                <a:latin typeface="Times New Roman" pitchFamily="18" charset="0"/>
                <a:cs typeface="Times New Roman" pitchFamily="18" charset="0"/>
              </a:rPr>
              <a:t>13  </a:t>
            </a:r>
            <a:r>
              <a:rPr lang="ru-RU" sz="1600" b="1" dirty="0" smtClean="0">
                <a:latin typeface="Times New Roman" pitchFamily="18" charset="0"/>
                <a:cs typeface="Times New Roman" pitchFamily="18" charset="0"/>
              </a:rPr>
              <a:t> Международное </a:t>
            </a:r>
            <a:r>
              <a:rPr lang="ru-RU" sz="1600" b="1" dirty="0">
                <a:latin typeface="Times New Roman" pitchFamily="18" charset="0"/>
                <a:cs typeface="Times New Roman" pitchFamily="18" charset="0"/>
              </a:rPr>
              <a:t>сотрудничество в целях конфискации</a:t>
            </a:r>
          </a:p>
          <a:p>
            <a:pPr algn="just" fontAlgn="base">
              <a:buAutoNum type="arabicPeriod"/>
            </a:pPr>
            <a:r>
              <a:rPr lang="ru-RU" sz="1600" dirty="0" smtClean="0">
                <a:latin typeface="Times New Roman" pitchFamily="18" charset="0"/>
                <a:cs typeface="Times New Roman" pitchFamily="18" charset="0"/>
              </a:rPr>
              <a:t>Государство-участник</a:t>
            </a:r>
            <a:r>
              <a:rPr lang="ru-RU" sz="1600" dirty="0">
                <a:latin typeface="Times New Roman" pitchFamily="18" charset="0"/>
                <a:cs typeface="Times New Roman" pitchFamily="18" charset="0"/>
              </a:rPr>
              <a:t>, которое получило от другого Государства-участника, под юрисдикцию которого подпадает какое-либо преступление, охватываемое настоящей Конвенцией, просьбу о конфискации упомянутых в </a:t>
            </a:r>
            <a:r>
              <a:rPr lang="ru-RU" sz="1600" u="sng" dirty="0">
                <a:latin typeface="Times New Roman" pitchFamily="18" charset="0"/>
                <a:cs typeface="Times New Roman" pitchFamily="18" charset="0"/>
                <a:hlinkClick r:id="rId2"/>
              </a:rPr>
              <a:t>пункте 1 статьи 12</a:t>
            </a:r>
            <a:r>
              <a:rPr lang="ru-RU" sz="1600" dirty="0">
                <a:latin typeface="Times New Roman" pitchFamily="18" charset="0"/>
                <a:cs typeface="Times New Roman" pitchFamily="18" charset="0"/>
              </a:rPr>
              <a:t> настоящей Конвенции доходов от преступлений, имущества, оборудования или других средств совершения преступлений, находящихся на его территории, в максимальной степени, возможной в рамках своей внутренней правовой системы</a:t>
            </a:r>
            <a:r>
              <a:rPr lang="ru-RU" sz="1600" dirty="0" smtClean="0">
                <a:latin typeface="Times New Roman" pitchFamily="18" charset="0"/>
                <a:cs typeface="Times New Roman" pitchFamily="18" charset="0"/>
              </a:rPr>
              <a:t>:</a:t>
            </a:r>
          </a:p>
          <a:p>
            <a:pPr marL="0" indent="0" algn="just" fontAlgn="base">
              <a:buNone/>
            </a:pPr>
            <a:endParaRPr lang="ru-RU" sz="1600" dirty="0">
              <a:latin typeface="Times New Roman" pitchFamily="18" charset="0"/>
              <a:cs typeface="Times New Roman" pitchFamily="18" charset="0"/>
            </a:endParaRPr>
          </a:p>
          <a:p>
            <a:pPr marL="0" indent="0" algn="just" fontAlgn="base">
              <a:buNone/>
            </a:pPr>
            <a:r>
              <a:rPr lang="ru-RU" sz="1600" dirty="0">
                <a:latin typeface="Times New Roman" pitchFamily="18" charset="0"/>
                <a:cs typeface="Times New Roman" pitchFamily="18" charset="0"/>
              </a:rPr>
              <a:t>а) направляет эту просьбу своим компетентным органам с целью получения постановления о конфискации и, в случае вынесения такого постановления, приводит его в исполнение; </a:t>
            </a:r>
            <a:r>
              <a:rPr lang="ru-RU" sz="1600" dirty="0" smtClean="0">
                <a:latin typeface="Times New Roman" pitchFamily="18" charset="0"/>
                <a:cs typeface="Times New Roman" pitchFamily="18" charset="0"/>
              </a:rPr>
              <a:t>или</a:t>
            </a:r>
          </a:p>
          <a:p>
            <a:pPr marL="0" indent="0" algn="just" fontAlgn="base">
              <a:buNone/>
            </a:pPr>
            <a:endParaRPr lang="ru-RU" sz="1600" dirty="0">
              <a:latin typeface="Times New Roman" pitchFamily="18" charset="0"/>
              <a:cs typeface="Times New Roman" pitchFamily="18" charset="0"/>
            </a:endParaRPr>
          </a:p>
          <a:p>
            <a:pPr marL="0" indent="0" algn="just" fontAlgn="base">
              <a:buNone/>
            </a:pPr>
            <a:r>
              <a:rPr lang="ru-RU" sz="1600" dirty="0">
                <a:latin typeface="Times New Roman" pitchFamily="18" charset="0"/>
                <a:cs typeface="Times New Roman" pitchFamily="18" charset="0"/>
              </a:rPr>
              <a:t>b) </a:t>
            </a:r>
            <a:r>
              <a:rPr lang="ru-RU" sz="1600" dirty="0" smtClean="0">
                <a:latin typeface="Times New Roman" pitchFamily="18" charset="0"/>
                <a:cs typeface="Times New Roman" pitchFamily="18" charset="0"/>
              </a:rPr>
              <a:t>направляет </a:t>
            </a:r>
            <a:r>
              <a:rPr lang="ru-RU" sz="1600" dirty="0">
                <a:latin typeface="Times New Roman" pitchFamily="18" charset="0"/>
                <a:cs typeface="Times New Roman" pitchFamily="18" charset="0"/>
              </a:rPr>
              <a:t>своим компетентным органам постановление о конфискации, вынесенное судом на территории запрашивающего Государства-участника в соответствии с </a:t>
            </a:r>
            <a:r>
              <a:rPr lang="ru-RU" sz="1600" u="sng" dirty="0">
                <a:latin typeface="Times New Roman" pitchFamily="18" charset="0"/>
                <a:cs typeface="Times New Roman" pitchFamily="18" charset="0"/>
                <a:hlinkClick r:id="rId2"/>
              </a:rPr>
              <a:t>пунктом 1 статьи 12</a:t>
            </a:r>
            <a:r>
              <a:rPr lang="ru-RU" sz="1600" dirty="0">
                <a:latin typeface="Times New Roman" pitchFamily="18" charset="0"/>
                <a:cs typeface="Times New Roman" pitchFamily="18" charset="0"/>
              </a:rPr>
              <a:t> настоящей Конвенции, с целью исполнения в том объеме, который указан в просьбе, и в той мере, в какой оно относится к находящимся на территории запрашиваемого Государства-участника доходам от преступлений, имуществу, оборудованию или другим средствам совершения преступлений, упомянутым в </a:t>
            </a:r>
            <a:r>
              <a:rPr lang="ru-RU" sz="1600" u="sng" dirty="0">
                <a:latin typeface="Times New Roman" pitchFamily="18" charset="0"/>
                <a:cs typeface="Times New Roman" pitchFamily="18" charset="0"/>
                <a:hlinkClick r:id="rId2"/>
              </a:rPr>
              <a:t>пункте 1 статьи</a:t>
            </a:r>
            <a:endParaRPr lang="ru-RU" sz="1600" dirty="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951735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По данным Генпрокуратуры РФ</a:t>
            </a:r>
            <a:endParaRPr lang="ru-RU" dirty="0">
              <a:solidFill>
                <a:srgbClr val="FF0000"/>
              </a:solidFill>
            </a:endParaRPr>
          </a:p>
        </p:txBody>
      </p:sp>
      <p:sp>
        <p:nvSpPr>
          <p:cNvPr id="3" name="Прямоугольник 2"/>
          <p:cNvSpPr/>
          <p:nvPr/>
        </p:nvSpPr>
        <p:spPr>
          <a:xfrm>
            <a:off x="755576" y="1484784"/>
            <a:ext cx="7931224" cy="3046988"/>
          </a:xfrm>
          <a:prstGeom prst="rect">
            <a:avLst/>
          </a:prstGeom>
        </p:spPr>
        <p:txBody>
          <a:bodyPr wrap="square">
            <a:spAutoFit/>
          </a:bodyPr>
          <a:lstStyle/>
          <a:p>
            <a:pPr algn="just"/>
            <a:r>
              <a:rPr lang="ru-RU" sz="2400" dirty="0" smtClean="0"/>
              <a:t>В ведомстве зафиксировали 24,5 тысячи коррупционных преступлений за 2021 год, что является рекордом за последние восемь лет.</a:t>
            </a:r>
          </a:p>
          <a:p>
            <a:pPr algn="just"/>
            <a:endParaRPr lang="ru-RU" sz="2400" dirty="0" smtClean="0"/>
          </a:p>
          <a:p>
            <a:pPr algn="just"/>
            <a:r>
              <a:rPr lang="ru-RU" sz="2400" dirty="0" smtClean="0">
                <a:effectLst>
                  <a:outerShdw blurRad="38100" dist="38100" dir="2700000" algn="tl">
                    <a:srgbClr val="000000">
                      <a:alpha val="43137"/>
                    </a:srgbClr>
                  </a:outerShdw>
                </a:effectLst>
              </a:rPr>
              <a:t>Размер ущерба от преступлений коррупционной направленности</a:t>
            </a:r>
            <a:r>
              <a:rPr lang="ru-RU" sz="2400" dirty="0" smtClean="0"/>
              <a:t> к августу 2021 года увеличился с 32,4 миллиарда до 39,4 миллиарда рублей по сравнению с аналогичным периодом 2020 года.</a:t>
            </a:r>
            <a:endParaRPr lang="ru-RU"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solidFill>
                  <a:srgbClr val="FF0000"/>
                </a:solidFill>
                <a:latin typeface="Times New Roman" panose="02020603050405020304" pitchFamily="18" charset="0"/>
                <a:cs typeface="Times New Roman" panose="02020603050405020304" pitchFamily="18" charset="0"/>
              </a:rPr>
              <a:t>ФЕДЕРАЛЬНЫЕ ЗАКОНЫ</a:t>
            </a:r>
            <a:endParaRPr lang="ru-RU" sz="4000" dirty="0">
              <a:solidFill>
                <a:srgbClr val="FF00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611560" y="1417638"/>
            <a:ext cx="8208912" cy="5878532"/>
          </a:xfrm>
          <a:prstGeom prst="rect">
            <a:avLst/>
          </a:prstGeom>
        </p:spPr>
        <p:txBody>
          <a:bodyPr wrap="square">
            <a:spAutoFit/>
          </a:bodyPr>
          <a:lstStyle/>
          <a:p>
            <a:pPr marL="457200" indent="-457200" algn="just">
              <a:buFont typeface="Wingdings" panose="05000000000000000000" pitchFamily="2" charset="2"/>
              <a:buChar char="Ø"/>
            </a:pPr>
            <a:r>
              <a:rPr lang="ru-RU" sz="2800" dirty="0">
                <a:latin typeface="Times New Roman" panose="02020603050405020304" pitchFamily="18" charset="0"/>
                <a:cs typeface="Times New Roman" panose="02020603050405020304" pitchFamily="18" charset="0"/>
              </a:rPr>
              <a:t>Федеральный закон "О системе государственной службы Российской Федерации" от 27.05.2003 </a:t>
            </a:r>
            <a:endParaRPr lang="ru-RU" sz="2800" dirty="0" smtClean="0">
              <a:latin typeface="Times New Roman" panose="02020603050405020304" pitchFamily="18" charset="0"/>
              <a:cs typeface="Times New Roman" panose="02020603050405020304" pitchFamily="18" charset="0"/>
            </a:endParaRPr>
          </a:p>
          <a:p>
            <a:pPr algn="just"/>
            <a:r>
              <a:rPr lang="ru-RU" sz="2800" dirty="0" smtClean="0">
                <a:latin typeface="Times New Roman" panose="02020603050405020304" pitchFamily="18" charset="0"/>
                <a:cs typeface="Times New Roman" panose="02020603050405020304" pitchFamily="18" charset="0"/>
              </a:rPr>
              <a:t>     N </a:t>
            </a:r>
            <a:r>
              <a:rPr lang="ru-RU" sz="2800" dirty="0">
                <a:latin typeface="Times New Roman" panose="02020603050405020304" pitchFamily="18" charset="0"/>
                <a:cs typeface="Times New Roman" panose="02020603050405020304" pitchFamily="18" charset="0"/>
              </a:rPr>
              <a:t>58-ФЗ (последняя редакция</a:t>
            </a:r>
            <a:r>
              <a:rPr lang="ru-RU" sz="2800" dirty="0" smtClean="0">
                <a:latin typeface="Times New Roman" panose="02020603050405020304" pitchFamily="18" charset="0"/>
                <a:cs typeface="Times New Roman" panose="02020603050405020304" pitchFamily="18" charset="0"/>
              </a:rPr>
              <a:t>)</a:t>
            </a:r>
            <a:endParaRPr lang="ru-RU" sz="2800" dirty="0">
              <a:solidFill>
                <a:srgbClr val="000000"/>
              </a:solidFill>
              <a:latin typeface="Times New Roman" panose="02020603050405020304" pitchFamily="18" charset="0"/>
              <a:cs typeface="Times New Roman" panose="02020603050405020304" pitchFamily="18" charset="0"/>
            </a:endParaRPr>
          </a:p>
          <a:p>
            <a:pPr algn="just"/>
            <a:endParaRPr lang="ru-RU" sz="2800" dirty="0" smtClean="0">
              <a:solidFill>
                <a:srgbClr val="000000"/>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Ø"/>
            </a:pPr>
            <a:r>
              <a:rPr lang="ru-RU" sz="2800" dirty="0" smtClean="0">
                <a:solidFill>
                  <a:srgbClr val="000000"/>
                </a:solidFill>
                <a:latin typeface="Times New Roman" panose="02020603050405020304" pitchFamily="18" charset="0"/>
                <a:cs typeface="Times New Roman" panose="02020603050405020304" pitchFamily="18" charset="0"/>
              </a:rPr>
              <a:t>Федеральный </a:t>
            </a:r>
            <a:r>
              <a:rPr lang="ru-RU" sz="2800" dirty="0">
                <a:solidFill>
                  <a:srgbClr val="000000"/>
                </a:solidFill>
                <a:latin typeface="Times New Roman" panose="02020603050405020304" pitchFamily="18" charset="0"/>
                <a:cs typeface="Times New Roman" panose="02020603050405020304" pitchFamily="18" charset="0"/>
              </a:rPr>
              <a:t>закон "О государственной гражданской службе Российской Федерации" от 27.07.2004 N 79-ФЗ (последняя редакция</a:t>
            </a:r>
            <a:r>
              <a:rPr lang="ru-RU" sz="2800" dirty="0" smtClean="0">
                <a:solidFill>
                  <a:srgbClr val="000000"/>
                </a:solidFill>
                <a:latin typeface="Times New Roman" panose="02020603050405020304" pitchFamily="18" charset="0"/>
                <a:cs typeface="Times New Roman" panose="02020603050405020304" pitchFamily="18" charset="0"/>
              </a:rPr>
              <a:t>)</a:t>
            </a:r>
          </a:p>
          <a:p>
            <a:pPr marL="457200" indent="-457200" algn="just">
              <a:buFont typeface="Wingdings" panose="05000000000000000000" pitchFamily="2" charset="2"/>
              <a:buChar char="Ø"/>
            </a:pPr>
            <a:endParaRPr lang="ru-RU" sz="2800" dirty="0">
              <a:solidFill>
                <a:srgbClr val="000000"/>
              </a:solidFill>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Федеральный </a:t>
            </a:r>
            <a:r>
              <a:rPr lang="ru-RU" sz="2800" dirty="0">
                <a:latin typeface="Times New Roman" panose="02020603050405020304" pitchFamily="18" charset="0"/>
                <a:cs typeface="Times New Roman" panose="02020603050405020304" pitchFamily="18" charset="0"/>
              </a:rPr>
              <a:t>закон "О муниципальной службе в Российской Федерации" от 02.03.2007 N 25-ФЗ (последняя редакция</a:t>
            </a:r>
            <a:r>
              <a:rPr lang="ru-RU" sz="2800" dirty="0" smtClean="0">
                <a:latin typeface="Times New Roman" panose="02020603050405020304" pitchFamily="18" charset="0"/>
                <a:cs typeface="Times New Roman" panose="02020603050405020304" pitchFamily="18" charset="0"/>
              </a:rPr>
              <a:t>) и др.</a:t>
            </a:r>
            <a:endParaRPr lang="ru-RU" sz="2800" dirty="0">
              <a:latin typeface="Times New Roman" panose="02020603050405020304" pitchFamily="18" charset="0"/>
              <a:cs typeface="Times New Roman" panose="02020603050405020304" pitchFamily="18" charset="0"/>
            </a:endParaRPr>
          </a:p>
          <a:p>
            <a:pPr algn="just"/>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ru-RU" dirty="0"/>
              <a:t/>
            </a:r>
            <a:br>
              <a:rPr lang="ru-RU" dirty="0"/>
            </a:br>
            <a:endParaRPr lang="ru-RU" dirty="0"/>
          </a:p>
        </p:txBody>
      </p:sp>
    </p:spTree>
    <p:extLst>
      <p:ext uri="{BB962C8B-B14F-4D97-AF65-F5344CB8AC3E}">
        <p14:creationId xmlns:p14="http://schemas.microsoft.com/office/powerpoint/2010/main" xmlns="" val="3766078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a:solidFill>
                  <a:srgbClr val="FF0000"/>
                </a:solidFill>
                <a:latin typeface="Times New Roman" panose="02020603050405020304" pitchFamily="18" charset="0"/>
                <a:cs typeface="Times New Roman" panose="02020603050405020304" pitchFamily="18" charset="0"/>
              </a:rPr>
              <a:t>Федеральный закон "О государственной гражданской службе Российской Федерации" от 27.07.2004 N 79-ФЗ (последняя редакция)</a:t>
            </a:r>
            <a:r>
              <a:rPr lang="ru-RU" sz="2400" dirty="0">
                <a:solidFill>
                  <a:srgbClr val="000000"/>
                </a:solidFill>
                <a:latin typeface="Times New Roman" panose="02020603050405020304" pitchFamily="18" charset="0"/>
                <a:cs typeface="Times New Roman" panose="02020603050405020304" pitchFamily="18" charset="0"/>
              </a:rPr>
              <a:t/>
            </a:r>
            <a:br>
              <a:rPr lang="ru-RU" sz="2400" dirty="0">
                <a:solidFill>
                  <a:srgbClr val="000000"/>
                </a:solidFill>
                <a:latin typeface="Times New Roman" panose="02020603050405020304" pitchFamily="18" charset="0"/>
                <a:cs typeface="Times New Roman" panose="02020603050405020304" pitchFamily="18" charset="0"/>
              </a:rPr>
            </a:br>
            <a:endParaRPr lang="ru-RU" sz="2400" dirty="0"/>
          </a:p>
        </p:txBody>
      </p:sp>
      <p:sp>
        <p:nvSpPr>
          <p:cNvPr id="3" name="Объект 2"/>
          <p:cNvSpPr>
            <a:spLocks noGrp="1"/>
          </p:cNvSpPr>
          <p:nvPr>
            <p:ph idx="1"/>
          </p:nvPr>
        </p:nvSpPr>
        <p:spPr/>
        <p:txBody>
          <a:bodyPr>
            <a:normAutofit fontScale="85000" lnSpcReduction="20000"/>
          </a:bodyPr>
          <a:lstStyle/>
          <a:p>
            <a:pPr marL="0" indent="0">
              <a:buNone/>
            </a:pPr>
            <a:r>
              <a:rPr lang="ru-RU" sz="2400" b="1" dirty="0">
                <a:latin typeface="Times New Roman" panose="02020603050405020304" pitchFamily="18" charset="0"/>
                <a:cs typeface="Times New Roman" panose="02020603050405020304" pitchFamily="18" charset="0"/>
              </a:rPr>
              <a:t>Статья 17. Запреты, связанные с гражданской </a:t>
            </a:r>
            <a:r>
              <a:rPr lang="ru-RU" sz="2400" b="1" dirty="0" smtClean="0">
                <a:latin typeface="Times New Roman" panose="02020603050405020304" pitchFamily="18" charset="0"/>
                <a:cs typeface="Times New Roman" panose="02020603050405020304" pitchFamily="18" charset="0"/>
              </a:rPr>
              <a:t>службой</a:t>
            </a:r>
            <a:endParaRPr lang="en-US" sz="2400" b="1" dirty="0" smtClean="0">
              <a:latin typeface="Times New Roman" panose="02020603050405020304" pitchFamily="18" charset="0"/>
              <a:cs typeface="Times New Roman" panose="02020603050405020304" pitchFamily="18" charset="0"/>
            </a:endParaRPr>
          </a:p>
          <a:p>
            <a:pPr algn="just"/>
            <a:r>
              <a:rPr lang="ru-RU" sz="2400" dirty="0" smtClean="0"/>
              <a:t> </a:t>
            </a:r>
            <a:r>
              <a:rPr lang="ru-RU" sz="2400" dirty="0" smtClean="0">
                <a:latin typeface="Times New Roman" pitchFamily="18" charset="0"/>
                <a:cs typeface="Times New Roman" pitchFamily="18" charset="0"/>
              </a:rPr>
              <a:t>получать в связи с исполнением должностных обязанностей вознаграждения от физических и юридических лиц (подарки, денежное вознаграждение, ссуды, услуги, оплату развлечений, отдыха, транспортных расходов и иные вознаграждения). Подарки, полученные гражданским служащим в связи с протокольными мероприятиями, со служебными командировками и с другими официальными мероприятиями, признаются соответственно федеральной собственностью и собственностью субъекта Российской Федерации и передаются гражданским служащим по акту в государственный орган, в котором он замещает должность гражданской службы, за исключением случаев, установленных Гражданским </a:t>
            </a:r>
            <a:r>
              <a:rPr lang="ru-RU" sz="2400" dirty="0" smtClean="0">
                <a:latin typeface="Times New Roman" pitchFamily="18" charset="0"/>
                <a:cs typeface="Times New Roman" pitchFamily="18" charset="0"/>
                <a:hlinkClick r:id="rId2"/>
              </a:rPr>
              <a:t>кодексом</a:t>
            </a:r>
            <a:r>
              <a:rPr lang="ru-RU" sz="2400" dirty="0" smtClean="0">
                <a:latin typeface="Times New Roman" pitchFamily="18" charset="0"/>
                <a:cs typeface="Times New Roman" pitchFamily="18" charset="0"/>
              </a:rPr>
              <a:t> Российской Федерации. Гражданский служащий, сдавший подарок, полученный им в связи с протокольным мероприятием, служебной командировкой или другим официальным мероприятием, может его выкупить в </a:t>
            </a:r>
            <a:r>
              <a:rPr lang="ru-RU" sz="2400" dirty="0" smtClean="0">
                <a:latin typeface="Times New Roman" pitchFamily="18" charset="0"/>
                <a:cs typeface="Times New Roman" pitchFamily="18" charset="0"/>
                <a:hlinkClick r:id="rId3"/>
              </a:rPr>
              <a:t>порядке</a:t>
            </a:r>
            <a:r>
              <a:rPr lang="ru-RU" sz="2400" dirty="0" smtClean="0">
                <a:latin typeface="Times New Roman" pitchFamily="18" charset="0"/>
                <a:cs typeface="Times New Roman" pitchFamily="18" charset="0"/>
              </a:rPr>
              <a:t>, устанавливаемом нормативными правовыми актами Российской Федерации;</a:t>
            </a: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0249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solidFill>
                  <a:srgbClr val="FF0000"/>
                </a:solidFill>
                <a:latin typeface="Times New Roman" panose="02020603050405020304" pitchFamily="18" charset="0"/>
                <a:cs typeface="Times New Roman" panose="02020603050405020304" pitchFamily="18" charset="0"/>
              </a:rPr>
              <a:t>Федеральный закон "О муниципальной службе в Российской Федерации" от 02.03.2007 N 25-ФЗ (последняя редакция) и др.</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endParaRPr lang="ru-RU" sz="2400" dirty="0"/>
          </a:p>
        </p:txBody>
      </p:sp>
      <p:sp>
        <p:nvSpPr>
          <p:cNvPr id="3" name="Содержимое 2"/>
          <p:cNvSpPr>
            <a:spLocks noGrp="1"/>
          </p:cNvSpPr>
          <p:nvPr>
            <p:ph idx="1"/>
          </p:nvPr>
        </p:nvSpPr>
        <p:spPr/>
        <p:txBody>
          <a:bodyPr>
            <a:normAutofit/>
          </a:bodyPr>
          <a:lstStyle/>
          <a:p>
            <a:r>
              <a:rPr lang="ru-RU" dirty="0" smtClean="0"/>
              <a:t> </a:t>
            </a:r>
            <a:r>
              <a:rPr lang="ru-RU" sz="2400" dirty="0" smtClean="0">
                <a:latin typeface="Times New Roman" pitchFamily="18" charset="0"/>
                <a:cs typeface="Times New Roman" pitchFamily="18" charset="0"/>
              </a:rPr>
              <a:t>заниматься предпринимательской деятельностью лично или через доверенных лиц;</a:t>
            </a:r>
          </a:p>
          <a:p>
            <a:r>
              <a:rPr lang="ru-RU" sz="2400" dirty="0" smtClean="0">
                <a:latin typeface="Times New Roman" pitchFamily="18" charset="0"/>
                <a:cs typeface="Times New Roman" pitchFamily="18" charset="0"/>
              </a:rPr>
              <a:t> быть поверенным или представителем по делам третьих лиц в органе местного самоуправления, избирательной комиссии муниципального образования, в которых он замещает должность муниципальной службы либо которые непосредственно подчинены или подконтрольны ему, если иное не предусмотрено федеральными </a:t>
            </a:r>
            <a:r>
              <a:rPr lang="ru-RU" sz="2400" u="sng" dirty="0" smtClean="0">
                <a:latin typeface="Times New Roman" pitchFamily="18" charset="0"/>
                <a:cs typeface="Times New Roman" pitchFamily="18" charset="0"/>
                <a:hlinkClick r:id="rId2"/>
              </a:rPr>
              <a:t>законами</a:t>
            </a:r>
            <a:r>
              <a:rPr lang="en-US"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и др..</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rgbClr val="FF0000"/>
                </a:solidFill>
                <a:latin typeface="Times New Roman" pitchFamily="18" charset="0"/>
                <a:cs typeface="Times New Roman" pitchFamily="18" charset="0"/>
              </a:rPr>
              <a:t>Федеральный закон "О службе в органах внутренних дел Российской Федерации и внесении изменений в отдельные законодательные акты Российской Федерации" от 30.11.2011 N 342-ФЗ (последняя редакция)</a:t>
            </a:r>
            <a:r>
              <a:rPr lang="ru-RU" sz="2000" b="1" dirty="0" smtClean="0">
                <a:solidFill>
                  <a:srgbClr val="FF0000"/>
                </a:solidFill>
              </a:rPr>
              <a:t/>
            </a:r>
            <a:br>
              <a:rPr lang="ru-RU" sz="2000" b="1" dirty="0" smtClean="0">
                <a:solidFill>
                  <a:srgbClr val="FF0000"/>
                </a:solidFill>
              </a:rPr>
            </a:br>
            <a:endParaRPr lang="ru-RU" sz="2000" dirty="0">
              <a:solidFill>
                <a:srgbClr val="FF0000"/>
              </a:solidFill>
            </a:endParaRPr>
          </a:p>
        </p:txBody>
      </p:sp>
      <p:sp>
        <p:nvSpPr>
          <p:cNvPr id="3" name="Содержимое 2"/>
          <p:cNvSpPr>
            <a:spLocks noGrp="1"/>
          </p:cNvSpPr>
          <p:nvPr>
            <p:ph idx="1"/>
          </p:nvPr>
        </p:nvSpPr>
        <p:spPr/>
        <p:txBody>
          <a:bodyPr>
            <a:normAutofit fontScale="70000" lnSpcReduction="20000"/>
          </a:bodyPr>
          <a:lstStyle/>
          <a:p>
            <a:pPr marL="0" indent="0" algn="just">
              <a:buNone/>
            </a:pPr>
            <a:r>
              <a:rPr lang="ru-RU" b="1" dirty="0" smtClean="0">
                <a:latin typeface="Times New Roman" pitchFamily="18" charset="0"/>
                <a:cs typeface="Times New Roman" pitchFamily="18" charset="0"/>
              </a:rPr>
              <a:t>Статья 14. Ограничения, обязанности и запреты, связанные со службой в органах внутренних дел</a:t>
            </a:r>
            <a:endParaRPr lang="en-US" b="1"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На сотрудника органов внутренних дел распространяются ограничения, запреты и обязанности, установленные Федеральным </a:t>
            </a:r>
            <a:r>
              <a:rPr lang="ru-RU" u="sng" dirty="0" smtClean="0">
                <a:latin typeface="Times New Roman" pitchFamily="18" charset="0"/>
                <a:cs typeface="Times New Roman" pitchFamily="18" charset="0"/>
                <a:hlinkClick r:id="rId2"/>
              </a:rPr>
              <a:t>законом</a:t>
            </a:r>
            <a:r>
              <a:rPr lang="ru-RU" dirty="0" smtClean="0">
                <a:latin typeface="Times New Roman" pitchFamily="18" charset="0"/>
                <a:cs typeface="Times New Roman" pitchFamily="18" charset="0"/>
              </a:rPr>
              <a:t> от 25 декабря 2008 года N 273-ФЗ "О противодействии коррупции" и </a:t>
            </a:r>
            <a:r>
              <a:rPr lang="ru-RU" u="sng" dirty="0" smtClean="0">
                <a:latin typeface="Times New Roman" pitchFamily="18" charset="0"/>
                <a:cs typeface="Times New Roman" pitchFamily="18" charset="0"/>
                <a:hlinkClick r:id="rId3"/>
              </a:rPr>
              <a:t>статьями 17</a:t>
            </a:r>
            <a:r>
              <a:rPr lang="ru-RU" dirty="0" smtClean="0">
                <a:latin typeface="Times New Roman" pitchFamily="18" charset="0"/>
                <a:cs typeface="Times New Roman" pitchFamily="18" charset="0"/>
              </a:rPr>
              <a:t>, </a:t>
            </a:r>
            <a:r>
              <a:rPr lang="ru-RU" u="sng" dirty="0" smtClean="0">
                <a:latin typeface="Times New Roman" pitchFamily="18" charset="0"/>
                <a:cs typeface="Times New Roman" pitchFamily="18" charset="0"/>
                <a:hlinkClick r:id="rId4"/>
              </a:rPr>
              <a:t>18</a:t>
            </a:r>
            <a:r>
              <a:rPr lang="ru-RU" dirty="0" smtClean="0">
                <a:latin typeface="Times New Roman" pitchFamily="18" charset="0"/>
                <a:cs typeface="Times New Roman" pitchFamily="18" charset="0"/>
              </a:rPr>
              <a:t> и </a:t>
            </a:r>
            <a:r>
              <a:rPr lang="ru-RU" u="sng" dirty="0" smtClean="0">
                <a:latin typeface="Times New Roman" pitchFamily="18" charset="0"/>
                <a:cs typeface="Times New Roman" pitchFamily="18" charset="0"/>
                <a:hlinkClick r:id="rId5"/>
              </a:rPr>
              <a:t>20</a:t>
            </a:r>
            <a:r>
              <a:rPr lang="ru-RU" dirty="0" smtClean="0">
                <a:latin typeface="Times New Roman" pitchFamily="18" charset="0"/>
                <a:cs typeface="Times New Roman" pitchFamily="18" charset="0"/>
              </a:rPr>
              <a:t> Федерального закона от 27 июля 2004 года N 79-ФЗ "О государственной гражданской службе Российской Федерации", за исключением ограничений, запретов и обязанностей, препятствующих осуществлению сотрудником </a:t>
            </a:r>
            <a:r>
              <a:rPr lang="ru-RU" dirty="0" err="1" smtClean="0">
                <a:latin typeface="Times New Roman" pitchFamily="18" charset="0"/>
                <a:cs typeface="Times New Roman" pitchFamily="18" charset="0"/>
              </a:rPr>
              <a:t>оперативно-разыскной</a:t>
            </a:r>
            <a:r>
              <a:rPr lang="ru-RU" dirty="0" smtClean="0">
                <a:latin typeface="Times New Roman" pitchFamily="18" charset="0"/>
                <a:cs typeface="Times New Roman" pitchFamily="18" charset="0"/>
              </a:rPr>
              <a:t> деятельности. Такие ограничения, запреты и обязанности, а также сотрудники органов внутренних дел, на которых они не распространяются, в каждом отдельном случае определяются в </a:t>
            </a:r>
            <a:r>
              <a:rPr lang="ru-RU" u="sng" dirty="0" smtClean="0">
                <a:latin typeface="Times New Roman" pitchFamily="18" charset="0"/>
                <a:cs typeface="Times New Roman" pitchFamily="18" charset="0"/>
                <a:hlinkClick r:id="rId6"/>
              </a:rPr>
              <a:t>порядке</a:t>
            </a:r>
            <a:r>
              <a:rPr lang="ru-RU" dirty="0" smtClean="0">
                <a:latin typeface="Times New Roman" pitchFamily="18" charset="0"/>
                <a:cs typeface="Times New Roman" pitchFamily="18" charset="0"/>
              </a:rPr>
              <a:t>, устанавливаемом федеральным органом исполнительной власти в сфере внутренних дел.</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solidFill>
                  <a:srgbClr val="FF0000"/>
                </a:solidFill>
                <a:latin typeface="Times New Roman" pitchFamily="18" charset="0"/>
                <a:cs typeface="Times New Roman" pitchFamily="18" charset="0"/>
              </a:rPr>
              <a:t>Закон РФ "О статусе судей в Российской Федерации" от 26.06.1992 N 3132-1 (последняя редакция)</a:t>
            </a:r>
            <a:r>
              <a:rPr lang="ru-RU" sz="2400" dirty="0" smtClean="0">
                <a:solidFill>
                  <a:srgbClr val="FF0000"/>
                </a:solidFill>
                <a:latin typeface="Times New Roman" pitchFamily="18" charset="0"/>
                <a:cs typeface="Times New Roman" pitchFamily="18" charset="0"/>
              </a:rPr>
              <a:t/>
            </a:r>
            <a:br>
              <a:rPr lang="ru-RU" sz="2400" dirty="0" smtClean="0">
                <a:solidFill>
                  <a:srgbClr val="FF0000"/>
                </a:solidFill>
                <a:latin typeface="Times New Roman" pitchFamily="18" charset="0"/>
                <a:cs typeface="Times New Roman" pitchFamily="18" charset="0"/>
              </a:rPr>
            </a:br>
            <a:endParaRPr lang="ru-RU" sz="2400"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pPr algn="just">
              <a:buNone/>
            </a:pPr>
            <a:r>
              <a:rPr lang="en-US" sz="2400" b="1" dirty="0" smtClean="0"/>
              <a:t> </a:t>
            </a:r>
            <a:r>
              <a:rPr lang="ru-RU" sz="2400" b="1" dirty="0" smtClean="0">
                <a:latin typeface="Times New Roman" pitchFamily="18" charset="0"/>
                <a:cs typeface="Times New Roman" pitchFamily="18" charset="0"/>
              </a:rPr>
              <a:t>ПОРЯДОК</a:t>
            </a:r>
            <a:r>
              <a:rPr lang="en-US" sz="2400" b="1"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ПРЕДОСТАВЛЕНИЯ СВЕДЕНИЙ О ДОХОДАХ</a:t>
            </a:r>
            <a:r>
              <a:rPr lang="en-US" sz="2400" b="1"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СУДЬИ, ЕГО РАСХОДАХ</a:t>
            </a:r>
            <a:r>
              <a:rPr lang="en-US" sz="2400" b="1"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И ОБ ИМУЩЕСТВЕ, ПРИНАДЛЕЖАЩЕМ ЕМУ НА ПРАВЕ СОБСТВЕННОСТИ</a:t>
            </a:r>
            <a:r>
              <a:rPr lang="en-US" sz="2400" b="1"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ОБЩЕРОССИЙСКИМ СРЕДСТВАМ МАССОВОЙ ИНФОРМАЦИИ</a:t>
            </a:r>
          </a:p>
          <a:p>
            <a:r>
              <a:rPr lang="ru-RU" sz="2400" dirty="0" smtClean="0">
                <a:latin typeface="Times New Roman" pitchFamily="18" charset="0"/>
                <a:cs typeface="Times New Roman" pitchFamily="18" charset="0"/>
              </a:rPr>
              <a:t>1) перечень объектов недвижимого имущества, принадлежащих судье на праве собственности или находящихся в его пользовании, с указанием вида, площади и страны расположения каждого из них;</a:t>
            </a:r>
          </a:p>
          <a:p>
            <a:r>
              <a:rPr lang="ru-RU" sz="2400" dirty="0" smtClean="0">
                <a:latin typeface="Times New Roman" pitchFamily="18" charset="0"/>
                <a:cs typeface="Times New Roman" pitchFamily="18" charset="0"/>
              </a:rPr>
              <a:t>2) количество транспортных средств, принадлежащих судье на праве собственности;</a:t>
            </a:r>
          </a:p>
          <a:p>
            <a:r>
              <a:rPr lang="ru-RU" sz="2400" dirty="0" smtClean="0">
                <a:latin typeface="Times New Roman" pitchFamily="18" charset="0"/>
                <a:cs typeface="Times New Roman" pitchFamily="18" charset="0"/>
              </a:rPr>
              <a:t>3) декларированный годовой доход;</a:t>
            </a:r>
          </a:p>
          <a:p>
            <a:r>
              <a:rPr lang="ru-RU" sz="2400" dirty="0" smtClean="0">
                <a:latin typeface="Times New Roman" pitchFamily="18" charset="0"/>
                <a:cs typeface="Times New Roman" pitchFamily="18" charset="0"/>
              </a:rPr>
              <a:t>4) сведения о расходах судьи, расходах его супруга (супруги) и несовершеннолетних детей, представленные в случаях, определяемых Федеральным </a:t>
            </a:r>
            <a:r>
              <a:rPr lang="ru-RU" sz="2400" u="sng" dirty="0" smtClean="0">
                <a:latin typeface="Times New Roman" pitchFamily="18" charset="0"/>
                <a:cs typeface="Times New Roman" pitchFamily="18" charset="0"/>
                <a:hlinkClick r:id="rId2"/>
              </a:rPr>
              <a:t>законом</a:t>
            </a:r>
            <a:r>
              <a:rPr lang="ru-RU" sz="2400" dirty="0" smtClean="0">
                <a:latin typeface="Times New Roman" pitchFamily="18" charset="0"/>
                <a:cs typeface="Times New Roman" pitchFamily="18" charset="0"/>
              </a:rPr>
              <a:t> от 3 декабря 2012 года N 230-ФЗ "О контроле за соответствием расходов лиц, замещающих государственные должности, и иных лиц их доходам".(</a:t>
            </a:r>
            <a:r>
              <a:rPr lang="ru-RU" sz="2400" dirty="0" err="1" smtClean="0">
                <a:latin typeface="Times New Roman" pitchFamily="18" charset="0"/>
                <a:cs typeface="Times New Roman" pitchFamily="18" charset="0"/>
              </a:rPr>
              <a:t>пп</a:t>
            </a:r>
            <a:r>
              <a:rPr lang="ru-RU" sz="2400" dirty="0" smtClean="0">
                <a:latin typeface="Times New Roman" pitchFamily="18" charset="0"/>
                <a:cs typeface="Times New Roman" pitchFamily="18" charset="0"/>
              </a:rPr>
              <a:t>. 4 в ред. Федерального </a:t>
            </a:r>
            <a:r>
              <a:rPr lang="ru-RU" sz="2400" dirty="0" smtClean="0">
                <a:latin typeface="Times New Roman" pitchFamily="18" charset="0"/>
                <a:cs typeface="Times New Roman" pitchFamily="18" charset="0"/>
                <a:hlinkClick r:id="rId3"/>
              </a:rPr>
              <a:t>закона</a:t>
            </a:r>
            <a:r>
              <a:rPr lang="ru-RU" sz="2400" dirty="0" smtClean="0">
                <a:latin typeface="Times New Roman" pitchFamily="18" charset="0"/>
                <a:cs typeface="Times New Roman" pitchFamily="18" charset="0"/>
              </a:rPr>
              <a:t> от 28.11.2015 N 354-ФЗ)</a:t>
            </a:r>
          </a:p>
          <a:p>
            <a:r>
              <a:rPr lang="en-US" sz="2400"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solidFill>
                  <a:srgbClr val="FF0000"/>
                </a:solidFill>
              </a:rPr>
              <a:t>Федеральный закон от 25 декабря 2008 г. N 273-ФЗ "О противодействии коррупции" (с изменениями и дополнениями)</a:t>
            </a:r>
            <a:r>
              <a:rPr lang="ru-RU" sz="2400" dirty="0" smtClean="0"/>
              <a:t/>
            </a:r>
            <a:br>
              <a:rPr lang="ru-RU" sz="2400" dirty="0" smtClean="0"/>
            </a:br>
            <a:endParaRPr lang="ru-RU" sz="2400" dirty="0"/>
          </a:p>
        </p:txBody>
      </p:sp>
      <p:sp>
        <p:nvSpPr>
          <p:cNvPr id="3" name="Содержимое 2"/>
          <p:cNvSpPr>
            <a:spLocks noGrp="1"/>
          </p:cNvSpPr>
          <p:nvPr>
            <p:ph idx="1"/>
          </p:nvPr>
        </p:nvSpPr>
        <p:spPr/>
        <p:txBody>
          <a:bodyPr>
            <a:normAutofit fontScale="40000" lnSpcReduction="20000"/>
          </a:bodyPr>
          <a:lstStyle/>
          <a:p>
            <a:pPr>
              <a:buNone/>
            </a:pPr>
            <a:r>
              <a:rPr lang="en-US" sz="4500" b="1" dirty="0" smtClean="0"/>
              <a:t> </a:t>
            </a:r>
            <a:endParaRPr lang="ru-RU" sz="4500" dirty="0" smtClean="0"/>
          </a:p>
          <a:p>
            <a:pPr algn="just"/>
            <a:r>
              <a:rPr lang="ru-RU" sz="4500" b="1" dirty="0" smtClean="0">
                <a:latin typeface="Times New Roman" pitchFamily="18" charset="0"/>
                <a:cs typeface="Times New Roman" pitchFamily="18" charset="0"/>
              </a:rPr>
              <a:t>Статья 1. Основные понятия, используемые в настоящем </a:t>
            </a:r>
            <a:endParaRPr lang="ru-RU" sz="4500" dirty="0" smtClean="0">
              <a:latin typeface="Times New Roman" pitchFamily="18" charset="0"/>
              <a:cs typeface="Times New Roman" pitchFamily="18" charset="0"/>
            </a:endParaRPr>
          </a:p>
          <a:p>
            <a:pPr algn="just">
              <a:buNone/>
            </a:pPr>
            <a:r>
              <a:rPr lang="ru-RU" sz="4500" b="1" dirty="0" smtClean="0">
                <a:latin typeface="Times New Roman" pitchFamily="18" charset="0"/>
                <a:cs typeface="Times New Roman" pitchFamily="18" charset="0"/>
              </a:rPr>
              <a:t>Федеральном законе</a:t>
            </a:r>
            <a:endParaRPr lang="ru-RU" sz="4500" dirty="0" smtClean="0">
              <a:latin typeface="Times New Roman" pitchFamily="18" charset="0"/>
              <a:cs typeface="Times New Roman" pitchFamily="18" charset="0"/>
            </a:endParaRPr>
          </a:p>
          <a:p>
            <a:pPr algn="just">
              <a:buNone/>
            </a:pPr>
            <a:r>
              <a:rPr lang="ru-RU" sz="4500" dirty="0" smtClean="0">
                <a:latin typeface="Times New Roman" pitchFamily="18" charset="0"/>
                <a:cs typeface="Times New Roman" pitchFamily="18" charset="0"/>
              </a:rPr>
              <a:t>Для целей настоящего Федерального закона используются следующие основные понятия:</a:t>
            </a:r>
          </a:p>
          <a:p>
            <a:pPr algn="just"/>
            <a:r>
              <a:rPr lang="ru-RU" sz="4500" dirty="0" smtClean="0">
                <a:latin typeface="Times New Roman" pitchFamily="18" charset="0"/>
                <a:cs typeface="Times New Roman" pitchFamily="18" charset="0"/>
              </a:rPr>
              <a:t>1) коррупция:</a:t>
            </a:r>
          </a:p>
          <a:p>
            <a:pPr algn="just">
              <a:buNone/>
            </a:pPr>
            <a:r>
              <a:rPr lang="ru-RU" sz="4500" dirty="0" smtClean="0">
                <a:latin typeface="Times New Roman" pitchFamily="18" charset="0"/>
                <a:cs typeface="Times New Roman" pitchFamily="18" charset="0"/>
              </a:rPr>
              <a:t>а)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a:t>
            </a:r>
          </a:p>
          <a:p>
            <a:pPr algn="just">
              <a:buNone/>
            </a:pPr>
            <a:r>
              <a:rPr lang="ru-RU" sz="4500" dirty="0" smtClean="0">
                <a:latin typeface="Times New Roman" pitchFamily="18" charset="0"/>
                <a:cs typeface="Times New Roman" pitchFamily="18" charset="0"/>
              </a:rPr>
              <a:t>б) совершение деяний, указанных в </a:t>
            </a:r>
            <a:r>
              <a:rPr lang="ru-RU" sz="4500" u="sng" dirty="0" smtClean="0">
                <a:latin typeface="Times New Roman" pitchFamily="18" charset="0"/>
                <a:cs typeface="Times New Roman" pitchFamily="18" charset="0"/>
                <a:hlinkClick r:id="rId2"/>
              </a:rPr>
              <a:t>подпункте "а"</a:t>
            </a:r>
            <a:r>
              <a:rPr lang="ru-RU" sz="4500" dirty="0" smtClean="0">
                <a:latin typeface="Times New Roman" pitchFamily="18" charset="0"/>
                <a:cs typeface="Times New Roman" pitchFamily="18" charset="0"/>
              </a:rPr>
              <a:t> настоящего пункта, от имени или в интересах юридического лица;</a:t>
            </a:r>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TotalTime>
  <Words>1390</Words>
  <Application>Microsoft Office PowerPoint</Application>
  <PresentationFormat>Экран (4:3)</PresentationFormat>
  <Paragraphs>101</Paragraphs>
  <Slides>22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 </vt:lpstr>
      <vt:lpstr> </vt:lpstr>
      <vt:lpstr>По данным Генпрокуратуры РФ</vt:lpstr>
      <vt:lpstr>ФЕДЕРАЛЬНЫЕ ЗАКОНЫ</vt:lpstr>
      <vt:lpstr>Федеральный закон "О государственной гражданской службе Российской Федерации" от 27.07.2004 N 79-ФЗ (последняя редакция) </vt:lpstr>
      <vt:lpstr>Федеральный закон "О муниципальной службе в Российской Федерации" от 02.03.2007 N 25-ФЗ (последняя редакция) и др. </vt:lpstr>
      <vt:lpstr>Федеральный закон "О службе в органах внутренних дел Российской Федерации и внесении изменений в отдельные законодательные акты Российской Федерации" от 30.11.2011 N 342-ФЗ (последняя редакция) </vt:lpstr>
      <vt:lpstr>Закон РФ "О статусе судей в Российской Федерации" от 26.06.1992 N 3132-1 (последняя редакция) </vt:lpstr>
      <vt:lpstr>Федеральный закон от 25 декабря 2008 г. N 273-ФЗ "О противодействии коррупции" (с изменениями и дополнениями) </vt:lpstr>
      <vt:lpstr>Федеральный закон от 25 декабря 2008 г. N 273-ФЗ "О противодействии коррупции" (с изменениями и дополнениями)</vt:lpstr>
      <vt:lpstr> </vt:lpstr>
      <vt:lpstr> Основными направлениями деятельности государственных органов по повышению эффективности противодействия коррупции являются: </vt:lpstr>
      <vt:lpstr> Проведение единой государственной политики в области противодействия коррупции  </vt:lpstr>
      <vt:lpstr> Указ Президента РФ от 16 августа 2021 г. N 478  "О Национальном плане противодействия коррупции  на 2021 - 2024 годы" </vt:lpstr>
      <vt:lpstr>  </vt:lpstr>
      <vt:lpstr> </vt:lpstr>
      <vt:lpstr>Конвенция ООН против коррупции от 31 октября 2003 г. (ратифицирована Федеральным законом от 8 марта 2006 г. № 40-ФЗ с заявлениями, вступила в силу для России 8 июня 2006 г.).  </vt:lpstr>
      <vt:lpstr>Конвенция Совета Европы об уголовной ответственности за коррупцию от 27 января 1999 г. (ратифицирована Федеральным законом от 25 июля 2006 г. № 125-ФЗ, вступила в силу для России 1 февраля 2007 г.). </vt:lpstr>
      <vt:lpstr> </vt:lpstr>
      <vt:lpstr> Конвенция Совета Европы об отмывании, выявлении, изъятии и конфискации доходов от преступной деятельности от 8 ноября 1990 г. </vt:lpstr>
      <vt:lpstr>   </vt:lpstr>
      <vt:lpstr>Конвенция ООН против транснациональной организованной преступности от 15 ноября 2000 г.</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Древнерусское государство и право (IX- первая половина XIIв).  Русская правда.</dc:title>
  <dc:creator>User</dc:creator>
  <cp:lastModifiedBy>MamontovaTA</cp:lastModifiedBy>
  <cp:revision>77</cp:revision>
  <dcterms:created xsi:type="dcterms:W3CDTF">2021-01-24T09:50:51Z</dcterms:created>
  <dcterms:modified xsi:type="dcterms:W3CDTF">2022-04-05T02:08:53Z</dcterms:modified>
</cp:coreProperties>
</file>